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Lst>
  <p:notesMasterIdLst>
    <p:notesMasterId r:id="rId116"/>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notesMaster" Target="notesMasters/notesMaster1.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1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image-100-1.png"/><Relationship Id="rId2" Type="http://schemas.openxmlformats.org/officeDocument/2006/relationships/image" Target="../media/image-100-2.png"/><Relationship Id="rId3" Type="http://schemas.openxmlformats.org/officeDocument/2006/relationships/image" Target="../media/image-100-3.svg"/><Relationship Id="rId4" Type="http://schemas.openxmlformats.org/officeDocument/2006/relationships/slideLayout" Target="../slideLayouts/slideLayout1.xml"/><Relationship Id="rId5"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image-101-1.png"/><Relationship Id="rId2" Type="http://schemas.openxmlformats.org/officeDocument/2006/relationships/image" Target="../media/image-101-2.png"/><Relationship Id="rId3" Type="http://schemas.openxmlformats.org/officeDocument/2006/relationships/image" Target="../media/image-101-3.svg"/><Relationship Id="rId4" Type="http://schemas.openxmlformats.org/officeDocument/2006/relationships/slideLayout" Target="../slideLayouts/slideLayout1.xml"/><Relationship Id="rId5"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image-102-1.png"/><Relationship Id="rId2" Type="http://schemas.openxmlformats.org/officeDocument/2006/relationships/image" Target="../media/image-102-2.png"/><Relationship Id="rId3" Type="http://schemas.openxmlformats.org/officeDocument/2006/relationships/image" Target="../media/image-102-3.svg"/><Relationship Id="rId4" Type="http://schemas.openxmlformats.org/officeDocument/2006/relationships/image" Target="../media/image-102-4.png"/><Relationship Id="rId5" Type="http://schemas.openxmlformats.org/officeDocument/2006/relationships/slideLayout" Target="../slideLayouts/slideLayout1.xml"/><Relationship Id="rId6"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image-103-1.png"/><Relationship Id="rId2" Type="http://schemas.openxmlformats.org/officeDocument/2006/relationships/image" Target="../media/image-103-2.png"/><Relationship Id="rId3" Type="http://schemas.openxmlformats.org/officeDocument/2006/relationships/image" Target="../media/image-103-3.svg"/><Relationship Id="rId4" Type="http://schemas.openxmlformats.org/officeDocument/2006/relationships/slideLayout" Target="../slideLayouts/slideLayout1.xml"/><Relationship Id="rId5"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image-104-1.png"/><Relationship Id="rId2" Type="http://schemas.openxmlformats.org/officeDocument/2006/relationships/image" Target="../media/image-104-2.png"/><Relationship Id="rId3" Type="http://schemas.openxmlformats.org/officeDocument/2006/relationships/image" Target="../media/image-104-3.svg"/><Relationship Id="rId4" Type="http://schemas.openxmlformats.org/officeDocument/2006/relationships/image" Target="../media/image-104-4.png"/><Relationship Id="rId5" Type="http://schemas.openxmlformats.org/officeDocument/2006/relationships/slideLayout" Target="../slideLayouts/slideLayout1.xml"/><Relationship Id="rId6"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image-105-1.png"/><Relationship Id="rId2" Type="http://schemas.openxmlformats.org/officeDocument/2006/relationships/image" Target="../media/image-105-2.png"/><Relationship Id="rId3" Type="http://schemas.openxmlformats.org/officeDocument/2006/relationships/image" Target="../media/image-105-3.svg"/><Relationship Id="rId4" Type="http://schemas.openxmlformats.org/officeDocument/2006/relationships/slideLayout" Target="../slideLayouts/slideLayout1.xml"/><Relationship Id="rId5"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image-106-1.png"/><Relationship Id="rId2" Type="http://schemas.openxmlformats.org/officeDocument/2006/relationships/image" Target="../media/image-106-2.png"/><Relationship Id="rId3" Type="http://schemas.openxmlformats.org/officeDocument/2006/relationships/image" Target="../media/image-106-3.svg"/><Relationship Id="rId4" Type="http://schemas.openxmlformats.org/officeDocument/2006/relationships/slideLayout" Target="../slideLayouts/slideLayout1.xml"/><Relationship Id="rId5"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image-107-1.png"/><Relationship Id="rId2" Type="http://schemas.openxmlformats.org/officeDocument/2006/relationships/image" Target="../media/image-107-2.png"/><Relationship Id="rId3" Type="http://schemas.openxmlformats.org/officeDocument/2006/relationships/image" Target="../media/image-107-3.svg"/><Relationship Id="rId4" Type="http://schemas.openxmlformats.org/officeDocument/2006/relationships/slideLayout" Target="../slideLayouts/slideLayout1.xml"/><Relationship Id="rId5"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image-108-1.png"/><Relationship Id="rId2" Type="http://schemas.openxmlformats.org/officeDocument/2006/relationships/image" Target="../media/image-108-2.png"/><Relationship Id="rId3" Type="http://schemas.openxmlformats.org/officeDocument/2006/relationships/image" Target="../media/image-108-3.svg"/><Relationship Id="rId4" Type="http://schemas.openxmlformats.org/officeDocument/2006/relationships/slideLayout" Target="../slideLayouts/slideLayout1.xml"/><Relationship Id="rId5"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image-109-1.png"/><Relationship Id="rId2" Type="http://schemas.openxmlformats.org/officeDocument/2006/relationships/image" Target="../media/image-109-2.png"/><Relationship Id="rId3" Type="http://schemas.openxmlformats.org/officeDocument/2006/relationships/image" Target="../media/image-109-3.svg"/><Relationship Id="rId4" Type="http://schemas.openxmlformats.org/officeDocument/2006/relationships/slideLayout" Target="../slideLayouts/slideLayout1.xml"/><Relationship Id="rId5"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image-110-1.png"/><Relationship Id="rId2" Type="http://schemas.openxmlformats.org/officeDocument/2006/relationships/image" Target="../media/image-110-2.png"/><Relationship Id="rId3" Type="http://schemas.openxmlformats.org/officeDocument/2006/relationships/image" Target="../media/image-110-3.svg"/><Relationship Id="rId4" Type="http://schemas.openxmlformats.org/officeDocument/2006/relationships/slideLayout" Target="../slideLayouts/slideLayout1.xml"/><Relationship Id="rId5"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image-111-1.png"/><Relationship Id="rId2" Type="http://schemas.openxmlformats.org/officeDocument/2006/relationships/image" Target="../media/image-111-2.png"/><Relationship Id="rId3" Type="http://schemas.openxmlformats.org/officeDocument/2006/relationships/image" Target="../media/image-111-3.svg"/><Relationship Id="rId4" Type="http://schemas.openxmlformats.org/officeDocument/2006/relationships/slideLayout" Target="../slideLayouts/slideLayout1.xml"/><Relationship Id="rId5"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image-112-1.png"/><Relationship Id="rId2" Type="http://schemas.openxmlformats.org/officeDocument/2006/relationships/image" Target="../media/image-112-2.png"/><Relationship Id="rId3" Type="http://schemas.openxmlformats.org/officeDocument/2006/relationships/image" Target="../media/image-112-3.svg"/><Relationship Id="rId4" Type="http://schemas.openxmlformats.org/officeDocument/2006/relationships/slideLayout" Target="../slideLayouts/slideLayout1.xml"/><Relationship Id="rId5"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image-113-1.png"/><Relationship Id="rId2" Type="http://schemas.openxmlformats.org/officeDocument/2006/relationships/image" Target="../media/image-113-2.png"/><Relationship Id="rId3" Type="http://schemas.openxmlformats.org/officeDocument/2006/relationships/image" Target="../media/image-113-3.svg"/><Relationship Id="rId4" Type="http://schemas.openxmlformats.org/officeDocument/2006/relationships/image" Target="../media/image-113-4.png"/><Relationship Id="rId5" Type="http://schemas.openxmlformats.org/officeDocument/2006/relationships/image" Target="../media/image-113-5.png"/><Relationship Id="rId6" Type="http://schemas.openxmlformats.org/officeDocument/2006/relationships/slideLayout" Target="../slideLayouts/slideLayout1.xml"/><Relationship Id="rId7"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image-114-1.png"/><Relationship Id="rId2" Type="http://schemas.openxmlformats.org/officeDocument/2006/relationships/image" Target="../media/image-114-2.png"/><Relationship Id="rId3" Type="http://schemas.openxmlformats.org/officeDocument/2006/relationships/image" Target="../media/image-114-3.svg"/><Relationship Id="rId4" Type="http://schemas.openxmlformats.org/officeDocument/2006/relationships/slideLayout" Target="../slideLayouts/slideLayout1.xml"/><Relationship Id="rId5"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svg"/><Relationship Id="rId4" Type="http://schemas.openxmlformats.org/officeDocument/2006/relationships/image" Target="../media/image-12-4.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sv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sv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sv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sv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sv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sv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sv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sv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sv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sv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svg"/><Relationship Id="rId4" Type="http://schemas.openxmlformats.org/officeDocument/2006/relationships/image" Target="../media/image-27-4.png"/><Relationship Id="rId5" Type="http://schemas.openxmlformats.org/officeDocument/2006/relationships/slideLayout" Target="../slideLayouts/slideLayout1.xml"/><Relationship Id="rId6"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sv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svg"/><Relationship Id="rId4" Type="http://schemas.openxmlformats.org/officeDocument/2006/relationships/slideLayout" Target="../slideLayouts/slideLayout1.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svg"/><Relationship Id="rId4" Type="http://schemas.openxmlformats.org/officeDocument/2006/relationships/image" Target="../media/image-30-4.png"/><Relationship Id="rId5" Type="http://schemas.openxmlformats.org/officeDocument/2006/relationships/slideLayout" Target="../slideLayouts/slideLayout1.xml"/><Relationship Id="rId6"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svg"/><Relationship Id="rId4" Type="http://schemas.openxmlformats.org/officeDocument/2006/relationships/slideLayout" Target="../slideLayouts/slideLayout1.xml"/><Relationship Id="rId5"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svg"/><Relationship Id="rId4" Type="http://schemas.openxmlformats.org/officeDocument/2006/relationships/slideLayout" Target="../slideLayouts/slideLayout1.xml"/><Relationship Id="rId5"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svg"/><Relationship Id="rId4" Type="http://schemas.openxmlformats.org/officeDocument/2006/relationships/slideLayout" Target="../slideLayouts/slideLayout1.xml"/><Relationship Id="rId5"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svg"/><Relationship Id="rId4" Type="http://schemas.openxmlformats.org/officeDocument/2006/relationships/slideLayout" Target="../slideLayouts/slideLayout1.xml"/><Relationship Id="rId5"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svg"/><Relationship Id="rId4" Type="http://schemas.openxmlformats.org/officeDocument/2006/relationships/slideLayout" Target="../slideLayouts/slideLayout1.xml"/><Relationship Id="rId5"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svg"/><Relationship Id="rId4" Type="http://schemas.openxmlformats.org/officeDocument/2006/relationships/slideLayout" Target="../slideLayouts/slideLayout1.xml"/><Relationship Id="rId5"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svg"/><Relationship Id="rId4" Type="http://schemas.openxmlformats.org/officeDocument/2006/relationships/slideLayout" Target="../slideLayouts/slideLayout1.xml"/><Relationship Id="rId5"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svg"/><Relationship Id="rId4" Type="http://schemas.openxmlformats.org/officeDocument/2006/relationships/image" Target="../media/image-38-4.png"/><Relationship Id="rId5" Type="http://schemas.openxmlformats.org/officeDocument/2006/relationships/slideLayout" Target="../slideLayouts/slideLayout1.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svg"/><Relationship Id="rId4" Type="http://schemas.openxmlformats.org/officeDocument/2006/relationships/slideLayout" Target="../slideLayouts/slideLayout1.xml"/><Relationship Id="rId5"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svg"/><Relationship Id="rId4" Type="http://schemas.openxmlformats.org/officeDocument/2006/relationships/slideLayout" Target="../slideLayouts/slideLayout1.xml"/><Relationship Id="rId5"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svg"/><Relationship Id="rId4" Type="http://schemas.openxmlformats.org/officeDocument/2006/relationships/slideLayout" Target="../slideLayouts/slideLayout1.xml"/><Relationship Id="rId5"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svg"/><Relationship Id="rId4" Type="http://schemas.openxmlformats.org/officeDocument/2006/relationships/slideLayout" Target="../slideLayouts/slideLayout1.xml"/><Relationship Id="rId5"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svg"/><Relationship Id="rId4" Type="http://schemas.openxmlformats.org/officeDocument/2006/relationships/slideLayout" Target="../slideLayouts/slideLayout1.xml"/><Relationship Id="rId5"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svg"/><Relationship Id="rId4" Type="http://schemas.openxmlformats.org/officeDocument/2006/relationships/slideLayout" Target="../slideLayouts/slideLayout1.xml"/><Relationship Id="rId5"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svg"/><Relationship Id="rId4" Type="http://schemas.openxmlformats.org/officeDocument/2006/relationships/slideLayout" Target="../slideLayouts/slideLayout1.xml"/><Relationship Id="rId5"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svg"/><Relationship Id="rId4" Type="http://schemas.openxmlformats.org/officeDocument/2006/relationships/slideLayout" Target="../slideLayouts/slideLayout1.xml"/><Relationship Id="rId5"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image" Target="../media/image-47-3.svg"/><Relationship Id="rId4" Type="http://schemas.openxmlformats.org/officeDocument/2006/relationships/slideLayout" Target="../slideLayouts/slideLayout1.xml"/><Relationship Id="rId5"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svg"/><Relationship Id="rId4" Type="http://schemas.openxmlformats.org/officeDocument/2006/relationships/slideLayout" Target="../slideLayouts/slideLayout1.xml"/><Relationship Id="rId5"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svg"/><Relationship Id="rId4" Type="http://schemas.openxmlformats.org/officeDocument/2006/relationships/slideLayout" Target="../slideLayouts/slideLayout1.xml"/><Relationship Id="rId5"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svg"/><Relationship Id="rId4" Type="http://schemas.openxmlformats.org/officeDocument/2006/relationships/slideLayout" Target="../slideLayouts/slideLayout1.xml"/><Relationship Id="rId5"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image" Target="../media/image-51-3.svg"/><Relationship Id="rId4" Type="http://schemas.openxmlformats.org/officeDocument/2006/relationships/image" Target="../media/image-51-4.png"/><Relationship Id="rId5" Type="http://schemas.openxmlformats.org/officeDocument/2006/relationships/slideLayout" Target="../slideLayouts/slideLayout1.xml"/><Relationship Id="rId6"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svg"/><Relationship Id="rId4" Type="http://schemas.openxmlformats.org/officeDocument/2006/relationships/image" Target="../media/image-52-4.png"/><Relationship Id="rId5" Type="http://schemas.openxmlformats.org/officeDocument/2006/relationships/slideLayout" Target="../slideLayouts/slideLayout1.xml"/><Relationship Id="rId6"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image" Target="../media/image-53-3.svg"/><Relationship Id="rId4" Type="http://schemas.openxmlformats.org/officeDocument/2006/relationships/slideLayout" Target="../slideLayouts/slideLayout1.xml"/><Relationship Id="rId5"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png"/><Relationship Id="rId3" Type="http://schemas.openxmlformats.org/officeDocument/2006/relationships/image" Target="../media/image-54-3.svg"/><Relationship Id="rId4" Type="http://schemas.openxmlformats.org/officeDocument/2006/relationships/slideLayout" Target="../slideLayouts/slideLayout1.xml"/><Relationship Id="rId5"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svg"/><Relationship Id="rId4" Type="http://schemas.openxmlformats.org/officeDocument/2006/relationships/slideLayout" Target="../slideLayouts/slideLayout1.xml"/><Relationship Id="rId5"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png"/><Relationship Id="rId3" Type="http://schemas.openxmlformats.org/officeDocument/2006/relationships/image" Target="../media/image-56-3.svg"/><Relationship Id="rId4" Type="http://schemas.openxmlformats.org/officeDocument/2006/relationships/slideLayout" Target="../slideLayouts/slideLayout1.xml"/><Relationship Id="rId5"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image" Target="../media/image-57-2.png"/><Relationship Id="rId3" Type="http://schemas.openxmlformats.org/officeDocument/2006/relationships/image" Target="../media/image-57-3.svg"/><Relationship Id="rId4" Type="http://schemas.openxmlformats.org/officeDocument/2006/relationships/slideLayout" Target="../slideLayouts/slideLayout1.xml"/><Relationship Id="rId5"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svg"/><Relationship Id="rId4" Type="http://schemas.openxmlformats.org/officeDocument/2006/relationships/slideLayout" Target="../slideLayouts/slideLayout1.xml"/><Relationship Id="rId5"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image" Target="../media/image-59-2.png"/><Relationship Id="rId3" Type="http://schemas.openxmlformats.org/officeDocument/2006/relationships/image" Target="../media/image-59-3.svg"/><Relationship Id="rId4" Type="http://schemas.openxmlformats.org/officeDocument/2006/relationships/slideLayout" Target="../slideLayouts/slideLayout1.xml"/><Relationship Id="rId5"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image" Target="../media/image-60-3.svg"/><Relationship Id="rId4" Type="http://schemas.openxmlformats.org/officeDocument/2006/relationships/image" Target="../media/image-60-4.png"/><Relationship Id="rId5" Type="http://schemas.openxmlformats.org/officeDocument/2006/relationships/slideLayout" Target="../slideLayouts/slideLayout1.xml"/><Relationship Id="rId6"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svg"/><Relationship Id="rId4" Type="http://schemas.openxmlformats.org/officeDocument/2006/relationships/slideLayout" Target="../slideLayouts/slideLayout1.xml"/><Relationship Id="rId5"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png"/><Relationship Id="rId2" Type="http://schemas.openxmlformats.org/officeDocument/2006/relationships/image" Target="../media/image-62-2.png"/><Relationship Id="rId3" Type="http://schemas.openxmlformats.org/officeDocument/2006/relationships/image" Target="../media/image-62-3.svg"/><Relationship Id="rId4" Type="http://schemas.openxmlformats.org/officeDocument/2006/relationships/image" Target="../media/image-62-4.png"/><Relationship Id="rId5" Type="http://schemas.openxmlformats.org/officeDocument/2006/relationships/slideLayout" Target="../slideLayouts/slideLayout1.xml"/><Relationship Id="rId6"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image" Target="../media/image-63-2.png"/><Relationship Id="rId3" Type="http://schemas.openxmlformats.org/officeDocument/2006/relationships/image" Target="../media/image-63-3.svg"/><Relationship Id="rId4" Type="http://schemas.openxmlformats.org/officeDocument/2006/relationships/image" Target="../media/image-63-4.png"/><Relationship Id="rId5" Type="http://schemas.openxmlformats.org/officeDocument/2006/relationships/slideLayout" Target="../slideLayouts/slideLayout1.xml"/><Relationship Id="rId6"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image" Target="../media/image-64-2.png"/><Relationship Id="rId3" Type="http://schemas.openxmlformats.org/officeDocument/2006/relationships/image" Target="../media/image-64-3.svg"/><Relationship Id="rId4" Type="http://schemas.openxmlformats.org/officeDocument/2006/relationships/slideLayout" Target="../slideLayouts/slideLayout1.xml"/><Relationship Id="rId5"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image" Target="../media/image-65-2.png"/><Relationship Id="rId3" Type="http://schemas.openxmlformats.org/officeDocument/2006/relationships/image" Target="../media/image-65-3.svg"/><Relationship Id="rId4" Type="http://schemas.openxmlformats.org/officeDocument/2006/relationships/slideLayout" Target="../slideLayouts/slideLayout1.xml"/><Relationship Id="rId5"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image" Target="../media/image-66-3.svg"/><Relationship Id="rId4" Type="http://schemas.openxmlformats.org/officeDocument/2006/relationships/slideLayout" Target="../slideLayouts/slideLayout1.xml"/><Relationship Id="rId5"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image" Target="../media/image-67-2.png"/><Relationship Id="rId3" Type="http://schemas.openxmlformats.org/officeDocument/2006/relationships/image" Target="../media/image-67-3.svg"/><Relationship Id="rId4" Type="http://schemas.openxmlformats.org/officeDocument/2006/relationships/slideLayout" Target="../slideLayouts/slideLayout1.xml"/><Relationship Id="rId5"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png"/><Relationship Id="rId2" Type="http://schemas.openxmlformats.org/officeDocument/2006/relationships/image" Target="../media/image-68-2.png"/><Relationship Id="rId3" Type="http://schemas.openxmlformats.org/officeDocument/2006/relationships/image" Target="../media/image-68-3.svg"/><Relationship Id="rId4" Type="http://schemas.openxmlformats.org/officeDocument/2006/relationships/slideLayout" Target="../slideLayouts/slideLayout1.xml"/><Relationship Id="rId5"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image" Target="../media/image-69-2.png"/><Relationship Id="rId3" Type="http://schemas.openxmlformats.org/officeDocument/2006/relationships/image" Target="../media/image-69-3.svg"/><Relationship Id="rId4" Type="http://schemas.openxmlformats.org/officeDocument/2006/relationships/slideLayout" Target="../slideLayouts/slideLayout1.xml"/><Relationship Id="rId5"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png"/><Relationship Id="rId2" Type="http://schemas.openxmlformats.org/officeDocument/2006/relationships/image" Target="../media/image-70-2.png"/><Relationship Id="rId3" Type="http://schemas.openxmlformats.org/officeDocument/2006/relationships/image" Target="../media/image-70-3.svg"/><Relationship Id="rId4" Type="http://schemas.openxmlformats.org/officeDocument/2006/relationships/slideLayout" Target="../slideLayouts/slideLayout1.xml"/><Relationship Id="rId5"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png"/><Relationship Id="rId2" Type="http://schemas.openxmlformats.org/officeDocument/2006/relationships/image" Target="../media/image-71-2.png"/><Relationship Id="rId3" Type="http://schemas.openxmlformats.org/officeDocument/2006/relationships/image" Target="../media/image-71-3.svg"/><Relationship Id="rId4" Type="http://schemas.openxmlformats.org/officeDocument/2006/relationships/slideLayout" Target="../slideLayouts/slideLayout1.xml"/><Relationship Id="rId5"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png"/><Relationship Id="rId2" Type="http://schemas.openxmlformats.org/officeDocument/2006/relationships/image" Target="../media/image-72-2.png"/><Relationship Id="rId3" Type="http://schemas.openxmlformats.org/officeDocument/2006/relationships/image" Target="../media/image-72-3.svg"/><Relationship Id="rId4" Type="http://schemas.openxmlformats.org/officeDocument/2006/relationships/slideLayout" Target="../slideLayouts/slideLayout1.xml"/><Relationship Id="rId5"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png"/><Relationship Id="rId2" Type="http://schemas.openxmlformats.org/officeDocument/2006/relationships/image" Target="../media/image-73-2.png"/><Relationship Id="rId3" Type="http://schemas.openxmlformats.org/officeDocument/2006/relationships/image" Target="../media/image-73-3.svg"/><Relationship Id="rId4" Type="http://schemas.openxmlformats.org/officeDocument/2006/relationships/slideLayout" Target="../slideLayouts/slideLayout1.xml"/><Relationship Id="rId5"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png"/><Relationship Id="rId2" Type="http://schemas.openxmlformats.org/officeDocument/2006/relationships/image" Target="../media/image-74-2.png"/><Relationship Id="rId3" Type="http://schemas.openxmlformats.org/officeDocument/2006/relationships/image" Target="../media/image-74-3.svg"/><Relationship Id="rId4" Type="http://schemas.openxmlformats.org/officeDocument/2006/relationships/slideLayout" Target="../slideLayouts/slideLayout1.xml"/><Relationship Id="rId5"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image-75-1.png"/><Relationship Id="rId2" Type="http://schemas.openxmlformats.org/officeDocument/2006/relationships/image" Target="../media/image-75-2.png"/><Relationship Id="rId3" Type="http://schemas.openxmlformats.org/officeDocument/2006/relationships/image" Target="../media/image-75-3.svg"/><Relationship Id="rId4" Type="http://schemas.openxmlformats.org/officeDocument/2006/relationships/slideLayout" Target="../slideLayouts/slideLayout1.xml"/><Relationship Id="rId5"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76-1.png"/><Relationship Id="rId2" Type="http://schemas.openxmlformats.org/officeDocument/2006/relationships/image" Target="../media/image-76-2.png"/><Relationship Id="rId3" Type="http://schemas.openxmlformats.org/officeDocument/2006/relationships/image" Target="../media/image-76-3.svg"/><Relationship Id="rId4" Type="http://schemas.openxmlformats.org/officeDocument/2006/relationships/slideLayout" Target="../slideLayouts/slideLayout1.xml"/><Relationship Id="rId5"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77-1.png"/><Relationship Id="rId2" Type="http://schemas.openxmlformats.org/officeDocument/2006/relationships/image" Target="../media/image-77-2.png"/><Relationship Id="rId3" Type="http://schemas.openxmlformats.org/officeDocument/2006/relationships/image" Target="../media/image-77-3.svg"/><Relationship Id="rId4" Type="http://schemas.openxmlformats.org/officeDocument/2006/relationships/image" Target="../media/image-77-4.png"/><Relationship Id="rId5" Type="http://schemas.openxmlformats.org/officeDocument/2006/relationships/slideLayout" Target="../slideLayouts/slideLayout1.xml"/><Relationship Id="rId6"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image-78-1.png"/><Relationship Id="rId2" Type="http://schemas.openxmlformats.org/officeDocument/2006/relationships/image" Target="../media/image-78-2.png"/><Relationship Id="rId3" Type="http://schemas.openxmlformats.org/officeDocument/2006/relationships/image" Target="../media/image-78-3.svg"/><Relationship Id="rId4" Type="http://schemas.openxmlformats.org/officeDocument/2006/relationships/slideLayout" Target="../slideLayouts/slideLayout1.xml"/><Relationship Id="rId5"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79-1.png"/><Relationship Id="rId2" Type="http://schemas.openxmlformats.org/officeDocument/2006/relationships/image" Target="../media/image-79-2.png"/><Relationship Id="rId3" Type="http://schemas.openxmlformats.org/officeDocument/2006/relationships/image" Target="../media/image-79-3.svg"/><Relationship Id="rId4" Type="http://schemas.openxmlformats.org/officeDocument/2006/relationships/slideLayout" Target="../slideLayouts/slideLayout1.xml"/><Relationship Id="rId5"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image-80-1.png"/><Relationship Id="rId2" Type="http://schemas.openxmlformats.org/officeDocument/2006/relationships/image" Target="../media/image-80-2.png"/><Relationship Id="rId3" Type="http://schemas.openxmlformats.org/officeDocument/2006/relationships/image" Target="../media/image-80-3.svg"/><Relationship Id="rId4" Type="http://schemas.openxmlformats.org/officeDocument/2006/relationships/slideLayout" Target="../slideLayouts/slideLayout1.xml"/><Relationship Id="rId5"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image-81-1.png"/><Relationship Id="rId2" Type="http://schemas.openxmlformats.org/officeDocument/2006/relationships/image" Target="../media/image-81-2.png"/><Relationship Id="rId3" Type="http://schemas.openxmlformats.org/officeDocument/2006/relationships/image" Target="../media/image-81-3.svg"/><Relationship Id="rId4" Type="http://schemas.openxmlformats.org/officeDocument/2006/relationships/image" Target="../media/image-81-4.png"/><Relationship Id="rId5" Type="http://schemas.openxmlformats.org/officeDocument/2006/relationships/slideLayout" Target="../slideLayouts/slideLayout1.xml"/><Relationship Id="rId6"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image-82-1.png"/><Relationship Id="rId2" Type="http://schemas.openxmlformats.org/officeDocument/2006/relationships/image" Target="../media/image-82-2.png"/><Relationship Id="rId3" Type="http://schemas.openxmlformats.org/officeDocument/2006/relationships/image" Target="../media/image-82-3.svg"/><Relationship Id="rId4" Type="http://schemas.openxmlformats.org/officeDocument/2006/relationships/slideLayout" Target="../slideLayouts/slideLayout1.xml"/><Relationship Id="rId5"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image-83-1.png"/><Relationship Id="rId2" Type="http://schemas.openxmlformats.org/officeDocument/2006/relationships/image" Target="../media/image-83-2.png"/><Relationship Id="rId3" Type="http://schemas.openxmlformats.org/officeDocument/2006/relationships/image" Target="../media/image-83-3.svg"/><Relationship Id="rId4" Type="http://schemas.openxmlformats.org/officeDocument/2006/relationships/slideLayout" Target="../slideLayouts/slideLayout1.xml"/><Relationship Id="rId5"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image-84-1.png"/><Relationship Id="rId2" Type="http://schemas.openxmlformats.org/officeDocument/2006/relationships/image" Target="../media/image-84-2.png"/><Relationship Id="rId3" Type="http://schemas.openxmlformats.org/officeDocument/2006/relationships/image" Target="../media/image-84-3.svg"/><Relationship Id="rId4" Type="http://schemas.openxmlformats.org/officeDocument/2006/relationships/slideLayout" Target="../slideLayouts/slideLayout1.xml"/><Relationship Id="rId5"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image-85-1.png"/><Relationship Id="rId2" Type="http://schemas.openxmlformats.org/officeDocument/2006/relationships/image" Target="../media/image-85-2.png"/><Relationship Id="rId3" Type="http://schemas.openxmlformats.org/officeDocument/2006/relationships/image" Target="../media/image-85-3.svg"/><Relationship Id="rId4" Type="http://schemas.openxmlformats.org/officeDocument/2006/relationships/slideLayout" Target="../slideLayouts/slideLayout1.xml"/><Relationship Id="rId5"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image-86-1.png"/><Relationship Id="rId2" Type="http://schemas.openxmlformats.org/officeDocument/2006/relationships/image" Target="../media/image-86-2.png"/><Relationship Id="rId3" Type="http://schemas.openxmlformats.org/officeDocument/2006/relationships/image" Target="../media/image-86-3.svg"/><Relationship Id="rId4" Type="http://schemas.openxmlformats.org/officeDocument/2006/relationships/slideLayout" Target="../slideLayouts/slideLayout1.xml"/><Relationship Id="rId5"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image-87-1.png"/><Relationship Id="rId2" Type="http://schemas.openxmlformats.org/officeDocument/2006/relationships/image" Target="../media/image-87-2.png"/><Relationship Id="rId3" Type="http://schemas.openxmlformats.org/officeDocument/2006/relationships/image" Target="../media/image-87-3.svg"/><Relationship Id="rId4" Type="http://schemas.openxmlformats.org/officeDocument/2006/relationships/slideLayout" Target="../slideLayouts/slideLayout1.xml"/><Relationship Id="rId5"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image-88-1.png"/><Relationship Id="rId2" Type="http://schemas.openxmlformats.org/officeDocument/2006/relationships/image" Target="../media/image-88-2.png"/><Relationship Id="rId3" Type="http://schemas.openxmlformats.org/officeDocument/2006/relationships/image" Target="../media/image-88-3.svg"/><Relationship Id="rId4" Type="http://schemas.openxmlformats.org/officeDocument/2006/relationships/slideLayout" Target="../slideLayouts/slideLayout1.xml"/><Relationship Id="rId5"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image-89-1.png"/><Relationship Id="rId2" Type="http://schemas.openxmlformats.org/officeDocument/2006/relationships/image" Target="../media/image-89-2.png"/><Relationship Id="rId3" Type="http://schemas.openxmlformats.org/officeDocument/2006/relationships/image" Target="../media/image-89-3.svg"/><Relationship Id="rId4" Type="http://schemas.openxmlformats.org/officeDocument/2006/relationships/slideLayout" Target="../slideLayouts/slideLayout1.xml"/><Relationship Id="rId5"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image-90-1.png"/><Relationship Id="rId2" Type="http://schemas.openxmlformats.org/officeDocument/2006/relationships/image" Target="../media/image-90-2.png"/><Relationship Id="rId3" Type="http://schemas.openxmlformats.org/officeDocument/2006/relationships/image" Target="../media/image-90-3.svg"/><Relationship Id="rId4" Type="http://schemas.openxmlformats.org/officeDocument/2006/relationships/slideLayout" Target="../slideLayouts/slideLayout1.xml"/><Relationship Id="rId5"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image-91-1.png"/><Relationship Id="rId2" Type="http://schemas.openxmlformats.org/officeDocument/2006/relationships/image" Target="../media/image-91-2.png"/><Relationship Id="rId3" Type="http://schemas.openxmlformats.org/officeDocument/2006/relationships/image" Target="../media/image-91-3.svg"/><Relationship Id="rId4" Type="http://schemas.openxmlformats.org/officeDocument/2006/relationships/slideLayout" Target="../slideLayouts/slideLayout1.xml"/><Relationship Id="rId5"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image-92-1.png"/><Relationship Id="rId2" Type="http://schemas.openxmlformats.org/officeDocument/2006/relationships/image" Target="../media/image-92-2.png"/><Relationship Id="rId3" Type="http://schemas.openxmlformats.org/officeDocument/2006/relationships/image" Target="../media/image-92-3.svg"/><Relationship Id="rId4" Type="http://schemas.openxmlformats.org/officeDocument/2006/relationships/slideLayout" Target="../slideLayouts/slideLayout1.xml"/><Relationship Id="rId5"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image-93-1.png"/><Relationship Id="rId2" Type="http://schemas.openxmlformats.org/officeDocument/2006/relationships/image" Target="../media/image-93-2.png"/><Relationship Id="rId3" Type="http://schemas.openxmlformats.org/officeDocument/2006/relationships/image" Target="../media/image-93-3.svg"/><Relationship Id="rId4" Type="http://schemas.openxmlformats.org/officeDocument/2006/relationships/slideLayout" Target="../slideLayouts/slideLayout1.xml"/><Relationship Id="rId5"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image-94-1.png"/><Relationship Id="rId2" Type="http://schemas.openxmlformats.org/officeDocument/2006/relationships/image" Target="../media/image-94-2.png"/><Relationship Id="rId3" Type="http://schemas.openxmlformats.org/officeDocument/2006/relationships/image" Target="../media/image-94-3.svg"/><Relationship Id="rId4" Type="http://schemas.openxmlformats.org/officeDocument/2006/relationships/slideLayout" Target="../slideLayouts/slideLayout1.xml"/><Relationship Id="rId5"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image-95-1.png"/><Relationship Id="rId2" Type="http://schemas.openxmlformats.org/officeDocument/2006/relationships/image" Target="../media/image-95-2.png"/><Relationship Id="rId3" Type="http://schemas.openxmlformats.org/officeDocument/2006/relationships/image" Target="../media/image-95-3.svg"/><Relationship Id="rId4" Type="http://schemas.openxmlformats.org/officeDocument/2006/relationships/slideLayout" Target="../slideLayouts/slideLayout1.xml"/><Relationship Id="rId5"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image-96-1.png"/><Relationship Id="rId2" Type="http://schemas.openxmlformats.org/officeDocument/2006/relationships/image" Target="../media/image-96-2.png"/><Relationship Id="rId3" Type="http://schemas.openxmlformats.org/officeDocument/2006/relationships/image" Target="../media/image-96-3.svg"/><Relationship Id="rId4" Type="http://schemas.openxmlformats.org/officeDocument/2006/relationships/slideLayout" Target="../slideLayouts/slideLayout1.xml"/><Relationship Id="rId5"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image-97-1.png"/><Relationship Id="rId2" Type="http://schemas.openxmlformats.org/officeDocument/2006/relationships/image" Target="../media/image-97-2.png"/><Relationship Id="rId3" Type="http://schemas.openxmlformats.org/officeDocument/2006/relationships/image" Target="../media/image-97-3.svg"/><Relationship Id="rId4" Type="http://schemas.openxmlformats.org/officeDocument/2006/relationships/slideLayout" Target="../slideLayouts/slideLayout1.xml"/><Relationship Id="rId5"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image-98-1.png"/><Relationship Id="rId2" Type="http://schemas.openxmlformats.org/officeDocument/2006/relationships/image" Target="../media/image-98-2.png"/><Relationship Id="rId3" Type="http://schemas.openxmlformats.org/officeDocument/2006/relationships/image" Target="../media/image-98-3.svg"/><Relationship Id="rId4" Type="http://schemas.openxmlformats.org/officeDocument/2006/relationships/slideLayout" Target="../slideLayouts/slideLayout1.xml"/><Relationship Id="rId5"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image-99-1.png"/><Relationship Id="rId2" Type="http://schemas.openxmlformats.org/officeDocument/2006/relationships/image" Target="../media/image-99-2.png"/><Relationship Id="rId3" Type="http://schemas.openxmlformats.org/officeDocument/2006/relationships/image" Target="../media/image-99-3.svg"/><Relationship Id="rId4" Type="http://schemas.openxmlformats.org/officeDocument/2006/relationships/image" Target="../media/image-99-4.png"/><Relationship Id="rId5" Type="http://schemas.openxmlformats.org/officeDocument/2006/relationships/slideLayout" Target="../slideLayouts/slideLayout1.xml"/><Relationship Id="rId6"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764056" y="1664780"/>
            <a:ext cx="7615888" cy="906971"/>
          </a:xfrm>
          <a:prstGeom prst="rect">
            <a:avLst/>
          </a:prstGeom>
          <a:noFill/>
          <a:ln/>
        </p:spPr>
        <p:txBody>
          <a:bodyPr wrap="square" rtlCol="0" anchor="ctr"/>
          <a:lstStyle/>
          <a:p>
            <a:pPr algn="ctr">
              <a:lnSpc>
                <a:spcPct val="90000"/>
              </a:lnSpc>
            </a:pPr>
            <a:r>
              <a:rPr lang="en-US" sz="5000" b="1" dirty="0">
                <a:solidFill>
                  <a:srgbClr val="666666"/>
                </a:solidFill>
                <a:latin typeface="Microsoft Yahei" pitchFamily="34" charset="0"/>
                <a:ea typeface="Microsoft Yahei" pitchFamily="34" charset="-122"/>
                <a:cs typeface="Microsoft Yahei" pitchFamily="34" charset="-120"/>
              </a:rPr>
              <a:t>亿级流量网关自研实战</a:t>
            </a:r>
            <a:endParaRPr lang="en-US" sz="1500" dirty="0"/>
          </a:p>
        </p:txBody>
      </p:sp>
      <p:sp>
        <p:nvSpPr>
          <p:cNvPr id="4" name="Object3"/>
          <p:cNvSpPr/>
          <p:nvPr/>
        </p:nvSpPr>
        <p:spPr>
          <a:xfrm>
            <a:off x="1897380" y="2671019"/>
            <a:ext cx="5349240" cy="512064"/>
          </a:xfrm>
          <a:prstGeom prst="rect">
            <a:avLst/>
          </a:prstGeom>
          <a:noFill/>
          <a:ln/>
        </p:spPr>
        <p:txBody>
          <a:bodyPr wrap="square" rtlCol="0" anchor="ctr"/>
          <a:lstStyle/>
          <a:p>
            <a:pPr algn="ctr"/>
            <a:r>
              <a:rPr lang="en-US" sz="1800" dirty="0">
                <a:solidFill>
                  <a:srgbClr val="666666"/>
                </a:solidFill>
                <a:latin typeface="Microsoft Yahei" pitchFamily="34" charset="0"/>
                <a:ea typeface="Microsoft Yahei" pitchFamily="34" charset="-122"/>
                <a:cs typeface="Microsoft Yahei" pitchFamily="34" charset="-120"/>
              </a:rPr>
              <a:t>马坤鹏</a:t>
            </a:r>
            <a:endParaRPr lang="en-US" sz="1500" dirty="0"/>
          </a:p>
        </p:txBody>
      </p:sp>
      <p:sp>
        <p:nvSpPr>
          <p:cNvPr id="5" name="Object4"/>
          <p:cNvSpPr/>
          <p:nvPr/>
        </p:nvSpPr>
        <p:spPr>
          <a:xfrm>
            <a:off x="8691286" y="2028552"/>
            <a:ext cx="0" cy="2411212"/>
          </a:xfrm>
          <a:custGeom>
            <a:avLst/>
            <a:gdLst/>
            <a:ahLst/>
            <a:cxnLst/>
            <a:rect l="l" t="t" r="r" b="b"/>
            <a:pathLst>
              <a:path w="0" h="2411212">
                <a:moveTo>
                  <a:pt x="0" y="0"/>
                </a:moveTo>
                <a:lnTo>
                  <a:pt x="0" y="2411212"/>
                </a:lnTo>
              </a:path>
            </a:pathLst>
          </a:custGeom>
          <a:noFill/>
          <a:ln w="19050">
            <a:solidFill>
              <a:srgbClr val="2E9FFF"/>
            </a:solidFill>
            <a:prstDash val="solid"/>
            <a:headEnd type="none"/>
            <a:tailEnd type="none"/>
          </a:ln>
        </p:spPr>
      </p:sp>
      <p:sp>
        <p:nvSpPr>
          <p:cNvPr id="6" name="Object5"/>
          <p:cNvSpPr/>
          <p:nvPr/>
        </p:nvSpPr>
        <p:spPr>
          <a:xfrm flipV="1">
            <a:off x="8598328" y="4542715"/>
            <a:ext cx="185916" cy="137160"/>
          </a:xfrm>
          <a:custGeom>
            <a:avLst/>
            <a:gdLst/>
            <a:ahLst/>
            <a:cxnLst/>
            <a:rect l="l" t="t" r="r" b="b"/>
            <a:pathLst>
              <a:path w="185916" h="137160">
                <a:moveTo>
                  <a:pt x="92958" y="0"/>
                </a:moveTo>
                <a:lnTo>
                  <a:pt x="0" y="137160"/>
                </a:lnTo>
                <a:lnTo>
                  <a:pt x="185916" y="137160"/>
                </a:lnTo>
                <a:lnTo>
                  <a:pt x="92958" y="0"/>
                </a:lnTo>
                <a:close/>
              </a:path>
            </a:pathLst>
          </a:custGeom>
          <a:solidFill>
            <a:srgbClr val="FFFFFF">
              <a:alpha val="0"/>
            </a:srgbClr>
          </a:solidFill>
          <a:ln w="19050">
            <a:solidFill>
              <a:srgbClr val="2E9FFF"/>
            </a:solidFill>
            <a:prstDash val="solid"/>
          </a:ln>
        </p:spPr>
      </p:sp>
      <p:pic>
        <p:nvPicPr>
          <p:cNvPr id="7" name="Object 6" descr="https://fynotefile.oss-cn-zhangjiakou.aliyuncs.com/fynote/fyfile/392/1/8486aefb265a42c4adf6d8938809b6d4.png">    </p:cNvPr>
          <p:cNvPicPr>
            <a:picLocks noChangeAspect="1"/>
          </p:cNvPicPr>
          <p:nvPr/>
        </p:nvPicPr>
        <p:blipFill>
          <a:blip r:embed="rId2"/>
          <a:stretch>
            <a:fillRect/>
          </a:stretch>
        </p:blipFill>
        <p:spPr>
          <a:xfrm>
            <a:off x="6771680" y="-2300"/>
            <a:ext cx="2372320" cy="1829940"/>
          </a:xfrm>
          <a:prstGeom prst="rect">
            <a:avLst/>
          </a:prstGeom>
        </p:spPr>
      </p:pic>
      <p:pic>
        <p:nvPicPr>
          <p:cNvPr id="8" name="Object 7" descr="https://fynotefile.oss-cn-zhangjiakou.aliyuncs.com/fynote/fyfile/392/1/9942b3bd883144a4ba9eba285821cebd.png">    </p:cNvPr>
          <p:cNvPicPr>
            <a:picLocks noChangeAspect="1"/>
          </p:cNvPicPr>
          <p:nvPr/>
        </p:nvPicPr>
        <p:blipFill>
          <a:blip r:embed="rId3"/>
          <a:stretch>
            <a:fillRect/>
          </a:stretch>
        </p:blipFill>
        <p:spPr>
          <a:xfrm>
            <a:off x="0" y="2413426"/>
            <a:ext cx="1495032" cy="2480583"/>
          </a:xfrm>
          <a:prstGeom prst="rect">
            <a:avLst/>
          </a:prstGeom>
        </p:spPr>
      </p:pic>
      <p:pic>
        <p:nvPicPr>
          <p:cNvPr id="9" name="Object 8" descr="https://fynotefile.oss-cn-zhangjiakou.aliyuncs.com/fynote/fyfile/392/1/38ad7252fd0c4accabf65b2b6e4a0927.png">    </p:cNvPr>
          <p:cNvPicPr>
            <a:picLocks noChangeAspect="1"/>
          </p:cNvPicPr>
          <p:nvPr/>
        </p:nvPicPr>
        <p:blipFill>
          <a:blip r:embed="rId4"/>
          <a:stretch>
            <a:fillRect/>
          </a:stretch>
        </p:blipFill>
        <p:spPr>
          <a:xfrm>
            <a:off x="7633442" y="2886332"/>
            <a:ext cx="266271" cy="266271"/>
          </a:xfrm>
          <a:prstGeom prst="rect">
            <a:avLst/>
          </a:prstGeom>
        </p:spPr>
      </p:pic>
      <p:pic>
        <p:nvPicPr>
          <p:cNvPr id="10" name="Object 9" descr="https://fynotefile.oss-cn-zhangjiakou.aliyuncs.com/fynote/fyfile/3/1/09a55c53ed2b4a4d9ff43893669e9072.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060" y="127621"/>
            <a:ext cx="1346548" cy="351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6407104" cy="1755648"/>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Spring Cloud生态系统中的官方网关解决方案</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响应式支持，性能高效</a:t>
            </a:r>
            <a:endParaRPr lang="en-US" sz="1500" dirty="0"/>
          </a:p>
          <a:p>
            <a:endParaRPr lang="en-US" sz="1500" dirty="0"/>
          </a:p>
          <a:p>
            <a:endParaRPr lang="en-US" sz="1500" dirty="0"/>
          </a:p>
        </p:txBody>
      </p:sp>
      <p:sp>
        <p:nvSpPr>
          <p:cNvPr id="5" name="Object4"/>
          <p:cNvSpPr/>
          <p:nvPr/>
        </p:nvSpPr>
        <p:spPr>
          <a:xfrm>
            <a:off x="443450" y="714775"/>
            <a:ext cx="2208208" cy="467653"/>
          </a:xfrm>
          <a:custGeom>
            <a:avLst/>
            <a:gdLst/>
            <a:ahLst/>
            <a:cxnLst/>
            <a:rect l="l" t="t" r="r" b="b"/>
            <a:pathLst>
              <a:path w="2208208" h="467653">
                <a:moveTo>
                  <a:pt x="0" y="0"/>
                </a:moveTo>
                <a:lnTo>
                  <a:pt x="1545746" y="0"/>
                </a:lnTo>
                <a:quadBezTo>
                  <a:pt x="2208208" y="0"/>
                  <a:pt x="2208208" y="140296"/>
                </a:quadBezTo>
                <a:lnTo>
                  <a:pt x="2208208" y="467653"/>
                </a:lnTo>
                <a:lnTo>
                  <a:pt x="662462" y="467653"/>
                </a:lnTo>
                <a:quadBezTo>
                  <a:pt x="0" y="467653"/>
                  <a:pt x="0" y="327357"/>
                </a:quadBezTo>
                <a:lnTo>
                  <a:pt x="0" y="0"/>
                </a:lnTo>
                <a:close/>
              </a:path>
            </a:pathLst>
          </a:custGeom>
          <a:solidFill>
            <a:srgbClr val="EC3447"/>
          </a:solidFill>
          <a:ln/>
        </p:spPr>
      </p:sp>
      <p:sp>
        <p:nvSpPr>
          <p:cNvPr id="6" name="Object5"/>
          <p:cNvSpPr/>
          <p:nvPr/>
        </p:nvSpPr>
        <p:spPr>
          <a:xfrm>
            <a:off x="443450" y="714775"/>
            <a:ext cx="2208208" cy="467653"/>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SpringCloud Gateway</a:t>
            </a:r>
            <a:endParaRPr lang="en-US" sz="15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662919" cy="445844"/>
          </a:xfrm>
          <a:custGeom>
            <a:avLst/>
            <a:gdLst/>
            <a:ahLst/>
            <a:cxnLst/>
            <a:rect l="l" t="t" r="r" b="b"/>
            <a:pathLst>
              <a:path w="1662919" h="445844">
                <a:moveTo>
                  <a:pt x="0" y="0"/>
                </a:moveTo>
                <a:lnTo>
                  <a:pt x="1164043" y="0"/>
                </a:lnTo>
                <a:quadBezTo>
                  <a:pt x="1662919" y="0"/>
                  <a:pt x="1662919" y="133753"/>
                </a:quadBezTo>
                <a:lnTo>
                  <a:pt x="1662919" y="445844"/>
                </a:lnTo>
                <a:lnTo>
                  <a:pt x="498876" y="445844"/>
                </a:lnTo>
                <a:quadBezTo>
                  <a:pt x="0" y="445844"/>
                  <a:pt x="0" y="312091"/>
                </a:quadBezTo>
                <a:lnTo>
                  <a:pt x="0" y="0"/>
                </a:lnTo>
                <a:close/>
              </a:path>
            </a:pathLst>
          </a:custGeom>
          <a:solidFill>
            <a:srgbClr val="EC3447"/>
          </a:solidFill>
          <a:ln/>
        </p:spPr>
      </p:sp>
      <p:sp>
        <p:nvSpPr>
          <p:cNvPr id="6" name="Object5"/>
          <p:cNvSpPr/>
          <p:nvPr/>
        </p:nvSpPr>
        <p:spPr>
          <a:xfrm>
            <a:off x="360230" y="608067"/>
            <a:ext cx="1662919" cy="445844"/>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Disruptor介绍</a:t>
            </a:r>
            <a:endParaRPr lang="en-US" sz="1500" dirty="0"/>
          </a:p>
        </p:txBody>
      </p:sp>
      <p:sp>
        <p:nvSpPr>
          <p:cNvPr id="7" name="Object6"/>
          <p:cNvSpPr/>
          <p:nvPr/>
        </p:nvSpPr>
        <p:spPr>
          <a:xfrm>
            <a:off x="661188" y="1371600"/>
            <a:ext cx="7949591" cy="246888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Martin Fowler在自己网站上写了一篇LMAX架构的文章</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在文章中他介绍了LMAX是一种新型零售金融交易平台</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它能够以很低的延迟产生大量交易，一个线程里每秒处理6百万订单</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业务逻辑处理器完全是运行在内存中，使用事件源驱动方式</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业务逻辑处理器的核心是Disruptor</a:t>
            </a:r>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009342" cy="400246"/>
          </a:xfrm>
          <a:custGeom>
            <a:avLst/>
            <a:gdLst/>
            <a:ahLst/>
            <a:cxnLst/>
            <a:rect l="l" t="t" r="r" b="b"/>
            <a:pathLst>
              <a:path w="1009342" h="400246">
                <a:moveTo>
                  <a:pt x="0" y="0"/>
                </a:moveTo>
                <a:lnTo>
                  <a:pt x="706539" y="0"/>
                </a:lnTo>
                <a:quadBezTo>
                  <a:pt x="1009342" y="0"/>
                  <a:pt x="1009342" y="120074"/>
                </a:quadBezTo>
                <a:lnTo>
                  <a:pt x="1009342" y="400246"/>
                </a:lnTo>
                <a:lnTo>
                  <a:pt x="302803" y="400246"/>
                </a:lnTo>
                <a:quadBezTo>
                  <a:pt x="0" y="400246"/>
                  <a:pt x="0" y="280172"/>
                </a:quadBezTo>
                <a:lnTo>
                  <a:pt x="0" y="0"/>
                </a:lnTo>
                <a:close/>
              </a:path>
            </a:pathLst>
          </a:custGeom>
          <a:solidFill>
            <a:srgbClr val="EC3447"/>
          </a:solidFill>
          <a:ln/>
        </p:spPr>
      </p:sp>
      <p:sp>
        <p:nvSpPr>
          <p:cNvPr id="6" name="Object5"/>
          <p:cNvSpPr/>
          <p:nvPr/>
        </p:nvSpPr>
        <p:spPr>
          <a:xfrm>
            <a:off x="360230" y="608067"/>
            <a:ext cx="1009342" cy="400246"/>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编程步骤</a:t>
            </a:r>
            <a:endParaRPr lang="en-US" sz="1500" dirty="0"/>
          </a:p>
        </p:txBody>
      </p:sp>
      <p:sp>
        <p:nvSpPr>
          <p:cNvPr id="7" name="Object6"/>
          <p:cNvSpPr/>
          <p:nvPr/>
        </p:nvSpPr>
        <p:spPr>
          <a:xfrm>
            <a:off x="661188" y="1371600"/>
            <a:ext cx="7949591" cy="219456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建立一个工厂Event类，用于创建Event类实例对象 </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需要有一个监听事件类，用于处理数据(Event类)</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实例化Disruptor实例，配置一系列参数，编写Disruptor核心组件</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编写生产者组件，向Disruptor容器中去投递数据 </a:t>
            </a:r>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814914" cy="423045"/>
          </a:xfrm>
          <a:custGeom>
            <a:avLst/>
            <a:gdLst/>
            <a:ahLst/>
            <a:cxnLst/>
            <a:rect l="l" t="t" r="r" b="b"/>
            <a:pathLst>
              <a:path w="1814914" h="423045">
                <a:moveTo>
                  <a:pt x="0" y="0"/>
                </a:moveTo>
                <a:lnTo>
                  <a:pt x="1270440" y="0"/>
                </a:lnTo>
                <a:quadBezTo>
                  <a:pt x="1814914" y="0"/>
                  <a:pt x="1814914" y="126914"/>
                </a:quadBezTo>
                <a:lnTo>
                  <a:pt x="1814914" y="423045"/>
                </a:lnTo>
                <a:lnTo>
                  <a:pt x="544474" y="423045"/>
                </a:lnTo>
                <a:quadBezTo>
                  <a:pt x="0" y="423045"/>
                  <a:pt x="0" y="296132"/>
                </a:quadBezTo>
                <a:lnTo>
                  <a:pt x="0" y="0"/>
                </a:lnTo>
                <a:close/>
              </a:path>
            </a:pathLst>
          </a:custGeom>
          <a:solidFill>
            <a:srgbClr val="EC3447"/>
          </a:solidFill>
          <a:ln/>
        </p:spPr>
      </p:sp>
      <p:sp>
        <p:nvSpPr>
          <p:cNvPr id="6" name="Object5"/>
          <p:cNvSpPr/>
          <p:nvPr/>
        </p:nvSpPr>
        <p:spPr>
          <a:xfrm>
            <a:off x="360230" y="608067"/>
            <a:ext cx="1814914" cy="423045"/>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Disruptor 原理</a:t>
            </a:r>
            <a:endParaRPr lang="en-US" sz="1500" dirty="0"/>
          </a:p>
        </p:txBody>
      </p:sp>
      <p:sp>
        <p:nvSpPr>
          <p:cNvPr id="7" name="Object6"/>
          <p:cNvSpPr/>
          <p:nvPr/>
        </p:nvSpPr>
        <p:spPr>
          <a:xfrm>
            <a:off x="661188" y="1371600"/>
            <a:ext cx="1824206" cy="219456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环形数组结构</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元素位置定位</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无锁设计</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Cache Padding</a:t>
            </a:r>
            <a:endParaRPr lang="en-US" sz="1500" dirty="0"/>
          </a:p>
          <a:p>
            <a:endParaRPr lang="en-US" sz="1500" dirty="0"/>
          </a:p>
          <a:p>
            <a:endParaRPr lang="en-US" sz="1500" dirty="0"/>
          </a:p>
          <a:p>
            <a:endParaRPr lang="en-US" sz="1500" dirty="0"/>
          </a:p>
        </p:txBody>
      </p:sp>
      <p:pic>
        <p:nvPicPr>
          <p:cNvPr id="8" name="Object 7" descr="https://fynotefile.oss-cn-zhangjiakou.aliyuncs.com/fynote/fyfile/15647/297181/f070db78800b4dfe9f50c4bddd922280.png">    </p:cNvPr>
          <p:cNvPicPr>
            <a:picLocks noChangeAspect="1"/>
          </p:cNvPicPr>
          <p:nvPr/>
        </p:nvPicPr>
        <p:blipFill>
          <a:blip r:embed="rId4"/>
          <a:stretch>
            <a:fillRect/>
          </a:stretch>
        </p:blipFill>
        <p:spPr>
          <a:xfrm>
            <a:off x="3064845" y="1279671"/>
            <a:ext cx="5157435" cy="2584158"/>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3114468" cy="445844"/>
          </a:xfrm>
          <a:custGeom>
            <a:avLst/>
            <a:gdLst/>
            <a:ahLst/>
            <a:cxnLst/>
            <a:rect l="l" t="t" r="r" b="b"/>
            <a:pathLst>
              <a:path w="3114468" h="445844">
                <a:moveTo>
                  <a:pt x="0" y="0"/>
                </a:moveTo>
                <a:lnTo>
                  <a:pt x="2180128" y="0"/>
                </a:lnTo>
                <a:quadBezTo>
                  <a:pt x="3114468" y="0"/>
                  <a:pt x="3114468" y="133753"/>
                </a:quadBezTo>
                <a:lnTo>
                  <a:pt x="3114468" y="445844"/>
                </a:lnTo>
                <a:lnTo>
                  <a:pt x="934341" y="445844"/>
                </a:lnTo>
                <a:quadBezTo>
                  <a:pt x="0" y="445844"/>
                  <a:pt x="0" y="312091"/>
                </a:quadBezTo>
                <a:lnTo>
                  <a:pt x="0" y="0"/>
                </a:lnTo>
                <a:close/>
              </a:path>
            </a:pathLst>
          </a:custGeom>
          <a:solidFill>
            <a:srgbClr val="EC3447"/>
          </a:solidFill>
          <a:ln/>
        </p:spPr>
      </p:sp>
      <p:sp>
        <p:nvSpPr>
          <p:cNvPr id="6" name="Object5"/>
          <p:cNvSpPr/>
          <p:nvPr/>
        </p:nvSpPr>
        <p:spPr>
          <a:xfrm>
            <a:off x="360230" y="608067"/>
            <a:ext cx="3114468" cy="445844"/>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重要组件</a:t>
            </a:r>
            <a:endParaRPr lang="en-US" sz="1500" dirty="0"/>
          </a:p>
        </p:txBody>
      </p:sp>
      <p:sp>
        <p:nvSpPr>
          <p:cNvPr id="7" name="Object6"/>
          <p:cNvSpPr/>
          <p:nvPr/>
        </p:nvSpPr>
        <p:spPr>
          <a:xfrm>
            <a:off x="661188" y="1371600"/>
            <a:ext cx="7949591" cy="2743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RingBuffer</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Sequence</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Sequence Barrier</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可选的等待策略</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Event</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EventHandler</a:t>
            </a:r>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328531" cy="423045"/>
          </a:xfrm>
          <a:custGeom>
            <a:avLst/>
            <a:gdLst/>
            <a:ahLst/>
            <a:cxnLst/>
            <a:rect l="l" t="t" r="r" b="b"/>
            <a:pathLst>
              <a:path w="1328531" h="423045">
                <a:moveTo>
                  <a:pt x="0" y="0"/>
                </a:moveTo>
                <a:lnTo>
                  <a:pt x="929972" y="0"/>
                </a:lnTo>
                <a:quadBezTo>
                  <a:pt x="1328531" y="0"/>
                  <a:pt x="1328531" y="126914"/>
                </a:quadBezTo>
                <a:lnTo>
                  <a:pt x="1328531" y="423045"/>
                </a:lnTo>
                <a:lnTo>
                  <a:pt x="398559" y="423045"/>
                </a:lnTo>
                <a:quadBezTo>
                  <a:pt x="0" y="423045"/>
                  <a:pt x="0" y="296132"/>
                </a:quadBezTo>
                <a:lnTo>
                  <a:pt x="0" y="0"/>
                </a:lnTo>
                <a:close/>
              </a:path>
            </a:pathLst>
          </a:custGeom>
          <a:solidFill>
            <a:srgbClr val="EC3447"/>
          </a:solidFill>
          <a:ln/>
        </p:spPr>
      </p:sp>
      <p:sp>
        <p:nvSpPr>
          <p:cNvPr id="6" name="Object5"/>
          <p:cNvSpPr/>
          <p:nvPr/>
        </p:nvSpPr>
        <p:spPr>
          <a:xfrm>
            <a:off x="360230" y="608067"/>
            <a:ext cx="1328531" cy="423045"/>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RingBuffer</a:t>
            </a:r>
            <a:endParaRPr lang="en-US" sz="1500" dirty="0"/>
          </a:p>
        </p:txBody>
      </p:sp>
      <p:sp>
        <p:nvSpPr>
          <p:cNvPr id="7" name="Object6"/>
          <p:cNvSpPr/>
          <p:nvPr/>
        </p:nvSpPr>
        <p:spPr>
          <a:xfrm>
            <a:off x="661188" y="1371600"/>
            <a:ext cx="7949591" cy="192024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 正如名字所说的一样，它是一个环(首尾相接的环)</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它用做在不同上下文（线程)间传递数据的buffer!</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RingBuffer拥有一个序号，这个序号指向数组中下一个可用元素</a:t>
            </a:r>
            <a:endParaRPr lang="en-US" sz="1500" dirty="0"/>
          </a:p>
          <a:p>
            <a:endParaRPr lang="en-US" sz="1500" dirty="0"/>
          </a:p>
          <a:p>
            <a:endParaRPr lang="en-US" sz="1500" dirty="0"/>
          </a:p>
          <a:p>
            <a:endParaRPr lang="en-US" sz="1500" dirty="0"/>
          </a:p>
          <a:p>
            <a:endParaRPr lang="en-US" sz="1500" dirty="0"/>
          </a:p>
          <a:p>
            <a:endParaRPr lang="en-US" sz="1500" dirty="0"/>
          </a:p>
        </p:txBody>
      </p:sp>
      <p:pic>
        <p:nvPicPr>
          <p:cNvPr id="8" name="Object 7" descr="https://fynotefile.oss-cn-zhangjiakou.aliyuncs.com/fynote/fyfile/15647/297181/62089f090f264918acc4c0ec44f4c8d8.png">    </p:cNvPr>
          <p:cNvPicPr>
            <a:picLocks noChangeAspect="1"/>
          </p:cNvPicPr>
          <p:nvPr/>
        </p:nvPicPr>
        <p:blipFill>
          <a:blip r:embed="rId4"/>
          <a:stretch>
            <a:fillRect/>
          </a:stretch>
        </p:blipFill>
        <p:spPr>
          <a:xfrm>
            <a:off x="3630436" y="2331720"/>
            <a:ext cx="5173814" cy="2564749"/>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442527" cy="468643"/>
          </a:xfrm>
          <a:custGeom>
            <a:avLst/>
            <a:gdLst/>
            <a:ahLst/>
            <a:cxnLst/>
            <a:rect l="l" t="t" r="r" b="b"/>
            <a:pathLst>
              <a:path w="1442527" h="468643">
                <a:moveTo>
                  <a:pt x="0" y="0"/>
                </a:moveTo>
                <a:lnTo>
                  <a:pt x="1009769" y="0"/>
                </a:lnTo>
                <a:quadBezTo>
                  <a:pt x="1442527" y="0"/>
                  <a:pt x="1442527" y="140593"/>
                </a:quadBezTo>
                <a:lnTo>
                  <a:pt x="1442527" y="468643"/>
                </a:lnTo>
                <a:lnTo>
                  <a:pt x="432758" y="468643"/>
                </a:lnTo>
                <a:quadBezTo>
                  <a:pt x="0" y="468643"/>
                  <a:pt x="0" y="328050"/>
                </a:quadBezTo>
                <a:lnTo>
                  <a:pt x="0" y="0"/>
                </a:lnTo>
                <a:close/>
              </a:path>
            </a:pathLst>
          </a:custGeom>
          <a:solidFill>
            <a:srgbClr val="EC3447"/>
          </a:solidFill>
          <a:ln/>
        </p:spPr>
      </p:sp>
      <p:sp>
        <p:nvSpPr>
          <p:cNvPr id="6" name="Object5"/>
          <p:cNvSpPr/>
          <p:nvPr/>
        </p:nvSpPr>
        <p:spPr>
          <a:xfrm>
            <a:off x="360230" y="608067"/>
            <a:ext cx="1442527" cy="468643"/>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 Sequence</a:t>
            </a:r>
            <a:endParaRPr lang="en-US" sz="1500" dirty="0"/>
          </a:p>
        </p:txBody>
      </p:sp>
      <p:sp>
        <p:nvSpPr>
          <p:cNvPr id="7" name="Object6"/>
          <p:cNvSpPr/>
          <p:nvPr/>
        </p:nvSpPr>
        <p:spPr>
          <a:xfrm>
            <a:off x="661188" y="1371600"/>
            <a:ext cx="7949591" cy="30175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通过顺序递增的序号来编号，管理进行交换的数据（事件)</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对数据(事件)的处理过程总是沿着序号逐个递增处理</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一个Sequence 用于跟踪标识某个特定的事件处理者(RingBuffer/Producer/Consumer )的处理进度</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Sequence可以看成是一个AtomicLong 用于标识进度</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Sequence还有另外一个目的是防止不同Sequence之间CPU缓存伪共享（False Sharing）的问题</a:t>
            </a:r>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2156902" cy="392646"/>
          </a:xfrm>
          <a:custGeom>
            <a:avLst/>
            <a:gdLst/>
            <a:ahLst/>
            <a:cxnLst/>
            <a:rect l="l" t="t" r="r" b="b"/>
            <a:pathLst>
              <a:path w="2156902" h="392646">
                <a:moveTo>
                  <a:pt x="0" y="0"/>
                </a:moveTo>
                <a:lnTo>
                  <a:pt x="1509831" y="0"/>
                </a:lnTo>
                <a:quadBezTo>
                  <a:pt x="2156902" y="0"/>
                  <a:pt x="2156902" y="117794"/>
                </a:quadBezTo>
                <a:lnTo>
                  <a:pt x="2156902" y="392646"/>
                </a:lnTo>
                <a:lnTo>
                  <a:pt x="647071" y="392646"/>
                </a:lnTo>
                <a:quadBezTo>
                  <a:pt x="0" y="392646"/>
                  <a:pt x="0" y="274852"/>
                </a:quadBezTo>
                <a:lnTo>
                  <a:pt x="0" y="0"/>
                </a:lnTo>
                <a:close/>
              </a:path>
            </a:pathLst>
          </a:custGeom>
          <a:solidFill>
            <a:srgbClr val="EC3447"/>
          </a:solidFill>
          <a:ln/>
        </p:spPr>
      </p:sp>
      <p:sp>
        <p:nvSpPr>
          <p:cNvPr id="6" name="Object5"/>
          <p:cNvSpPr/>
          <p:nvPr/>
        </p:nvSpPr>
        <p:spPr>
          <a:xfrm>
            <a:off x="360230" y="608067"/>
            <a:ext cx="2156902" cy="392646"/>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Sequence Barrier</a:t>
            </a:r>
            <a:endParaRPr lang="en-US" sz="1500" dirty="0"/>
          </a:p>
          <a:p>
            <a:endParaRPr lang="en-US" sz="1500" dirty="0"/>
          </a:p>
        </p:txBody>
      </p:sp>
      <p:sp>
        <p:nvSpPr>
          <p:cNvPr id="7" name="Object6"/>
          <p:cNvSpPr/>
          <p:nvPr/>
        </p:nvSpPr>
        <p:spPr>
          <a:xfrm>
            <a:off x="661188" y="1371600"/>
            <a:ext cx="7949591" cy="16459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用于保持对RingBuffer的 Producer 和 Consumer 之间的平衡关系;</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Sequence Barrier还定义了决定Consumer是否还有可处理的事件的逻辑</a:t>
            </a:r>
            <a:endParaRPr lang="en-US" sz="1500" dirty="0"/>
          </a:p>
          <a:p>
            <a:endParaRPr lang="en-US" sz="1500" dirty="0"/>
          </a:p>
          <a:p>
            <a:endParaRPr lang="en-US" sz="1500" dirty="0"/>
          </a:p>
          <a:p>
            <a:endParaRPr lang="en-US" sz="15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2058105" cy="445844"/>
          </a:xfrm>
          <a:custGeom>
            <a:avLst/>
            <a:gdLst/>
            <a:ahLst/>
            <a:cxnLst/>
            <a:rect l="l" t="t" r="r" b="b"/>
            <a:pathLst>
              <a:path w="2058105" h="445844">
                <a:moveTo>
                  <a:pt x="0" y="0"/>
                </a:moveTo>
                <a:lnTo>
                  <a:pt x="1440674" y="0"/>
                </a:lnTo>
                <a:quadBezTo>
                  <a:pt x="2058105" y="0"/>
                  <a:pt x="2058105" y="133753"/>
                </a:quadBezTo>
                <a:lnTo>
                  <a:pt x="2058105" y="445844"/>
                </a:lnTo>
                <a:lnTo>
                  <a:pt x="617432" y="445844"/>
                </a:lnTo>
                <a:quadBezTo>
                  <a:pt x="0" y="445844"/>
                  <a:pt x="0" y="312091"/>
                </a:quadBezTo>
                <a:lnTo>
                  <a:pt x="0" y="0"/>
                </a:lnTo>
                <a:close/>
              </a:path>
            </a:pathLst>
          </a:custGeom>
          <a:solidFill>
            <a:srgbClr val="EC3447"/>
          </a:solidFill>
          <a:ln/>
        </p:spPr>
      </p:sp>
      <p:sp>
        <p:nvSpPr>
          <p:cNvPr id="6" name="Object5"/>
          <p:cNvSpPr/>
          <p:nvPr/>
        </p:nvSpPr>
        <p:spPr>
          <a:xfrm>
            <a:off x="360230" y="608067"/>
            <a:ext cx="2058105" cy="445844"/>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可选的等待</a:t>
            </a:r>
            <a:endParaRPr lang="en-US" sz="1500" dirty="0"/>
          </a:p>
        </p:txBody>
      </p:sp>
      <p:sp>
        <p:nvSpPr>
          <p:cNvPr id="7" name="Object6"/>
          <p:cNvSpPr/>
          <p:nvPr/>
        </p:nvSpPr>
        <p:spPr>
          <a:xfrm>
            <a:off x="661188" y="1371600"/>
            <a:ext cx="7949591" cy="219456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BlockingWaitStrategy</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SleepingWaitStrategy</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YieldingWaitStrategy</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BusySpinWaitStrategy</a:t>
            </a:r>
            <a:endParaRPr lang="en-US" sz="1500" dirty="0"/>
          </a:p>
          <a:p>
            <a:endParaRPr lang="en-US" sz="1500" dirty="0"/>
          </a:p>
          <a:p>
            <a:endParaRPr lang="en-US" sz="1500" dirty="0"/>
          </a:p>
          <a:p>
            <a:endParaRPr lang="en-US" sz="15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796550" cy="430645"/>
          </a:xfrm>
          <a:custGeom>
            <a:avLst/>
            <a:gdLst/>
            <a:ahLst/>
            <a:cxnLst/>
            <a:rect l="l" t="t" r="r" b="b"/>
            <a:pathLst>
              <a:path w="796550" h="430645">
                <a:moveTo>
                  <a:pt x="0" y="0"/>
                </a:moveTo>
                <a:lnTo>
                  <a:pt x="557585" y="0"/>
                </a:lnTo>
                <a:quadBezTo>
                  <a:pt x="796550" y="0"/>
                  <a:pt x="796550" y="129193"/>
                </a:quadBezTo>
                <a:lnTo>
                  <a:pt x="796550" y="430645"/>
                </a:lnTo>
                <a:lnTo>
                  <a:pt x="238965" y="430645"/>
                </a:lnTo>
                <a:quadBezTo>
                  <a:pt x="0" y="430645"/>
                  <a:pt x="0" y="301451"/>
                </a:quadBezTo>
                <a:lnTo>
                  <a:pt x="0" y="0"/>
                </a:lnTo>
                <a:close/>
              </a:path>
            </a:pathLst>
          </a:custGeom>
          <a:solidFill>
            <a:srgbClr val="EC3447"/>
          </a:solidFill>
          <a:ln/>
        </p:spPr>
      </p:sp>
      <p:sp>
        <p:nvSpPr>
          <p:cNvPr id="6" name="Object5"/>
          <p:cNvSpPr/>
          <p:nvPr/>
        </p:nvSpPr>
        <p:spPr>
          <a:xfrm>
            <a:off x="360230" y="608067"/>
            <a:ext cx="796550" cy="430645"/>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Event</a:t>
            </a:r>
            <a:endParaRPr lang="en-US" sz="1500" dirty="0"/>
          </a:p>
        </p:txBody>
      </p:sp>
      <p:sp>
        <p:nvSpPr>
          <p:cNvPr id="7" name="Object6"/>
          <p:cNvSpPr/>
          <p:nvPr/>
        </p:nvSpPr>
        <p:spPr>
          <a:xfrm>
            <a:off x="661188" y="1371600"/>
            <a:ext cx="7949591" cy="1600200"/>
          </a:xfrm>
          <a:prstGeom prst="rect">
            <a:avLst/>
          </a:prstGeom>
          <a:noFill/>
          <a:ln/>
        </p:spPr>
        <p:txBody>
          <a:bodyPr wrap="square" rtlCol="0" anchor="ctr"/>
          <a:lstStyle/>
          <a:p>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Event:从生产者到消费者过程中所处理的数据单元</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Disruptor中没有代码表示Event，因为它完全是由用户定义的</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617321" cy="468643"/>
          </a:xfrm>
          <a:custGeom>
            <a:avLst/>
            <a:gdLst/>
            <a:ahLst/>
            <a:cxnLst/>
            <a:rect l="l" t="t" r="r" b="b"/>
            <a:pathLst>
              <a:path w="1617321" h="468643">
                <a:moveTo>
                  <a:pt x="0" y="0"/>
                </a:moveTo>
                <a:lnTo>
                  <a:pt x="1132125" y="0"/>
                </a:lnTo>
                <a:quadBezTo>
                  <a:pt x="1617321" y="0"/>
                  <a:pt x="1617321" y="140593"/>
                </a:quadBezTo>
                <a:lnTo>
                  <a:pt x="1617321" y="468643"/>
                </a:lnTo>
                <a:lnTo>
                  <a:pt x="485196" y="468643"/>
                </a:lnTo>
                <a:quadBezTo>
                  <a:pt x="0" y="468643"/>
                  <a:pt x="0" y="328050"/>
                </a:quadBezTo>
                <a:lnTo>
                  <a:pt x="0" y="0"/>
                </a:lnTo>
                <a:close/>
              </a:path>
            </a:pathLst>
          </a:custGeom>
          <a:solidFill>
            <a:srgbClr val="EC3447"/>
          </a:solidFill>
          <a:ln/>
        </p:spPr>
      </p:sp>
      <p:sp>
        <p:nvSpPr>
          <p:cNvPr id="6" name="Object5"/>
          <p:cNvSpPr/>
          <p:nvPr/>
        </p:nvSpPr>
        <p:spPr>
          <a:xfrm>
            <a:off x="360230" y="608067"/>
            <a:ext cx="1617321" cy="468643"/>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EventHandler</a:t>
            </a:r>
            <a:endParaRPr lang="en-US" sz="1500" dirty="0"/>
          </a:p>
        </p:txBody>
      </p:sp>
      <p:sp>
        <p:nvSpPr>
          <p:cNvPr id="7" name="Object6"/>
          <p:cNvSpPr/>
          <p:nvPr/>
        </p:nvSpPr>
        <p:spPr>
          <a:xfrm>
            <a:off x="661188" y="1371600"/>
            <a:ext cx="7949591" cy="16459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由用户实现并且代表了Disruptor中的一个消费者的接口，也就是我们的消费者逻辑都需要写在这里</a:t>
            </a:r>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084832"/>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基于非阻塞式I/O模型,性能接近SpringCloud  Gateway</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它的开发和维护在2019年底停止了。Netflix推荐使用Spring Cloud Gateway作为替代方案</a:t>
            </a:r>
            <a:endParaRPr lang="en-US" sz="1500" dirty="0"/>
          </a:p>
          <a:p>
            <a:endParaRPr lang="en-US" sz="1500" dirty="0"/>
          </a:p>
          <a:p>
            <a:endParaRPr lang="en-US" sz="1500" dirty="0"/>
          </a:p>
        </p:txBody>
      </p:sp>
      <p:sp>
        <p:nvSpPr>
          <p:cNvPr id="5" name="Object4"/>
          <p:cNvSpPr/>
          <p:nvPr/>
        </p:nvSpPr>
        <p:spPr>
          <a:xfrm>
            <a:off x="443450" y="714775"/>
            <a:ext cx="1556082" cy="396512"/>
          </a:xfrm>
          <a:custGeom>
            <a:avLst/>
            <a:gdLst/>
            <a:ahLst/>
            <a:cxnLst/>
            <a:rect l="l" t="t" r="r" b="b"/>
            <a:pathLst>
              <a:path w="1556082" h="396512">
                <a:moveTo>
                  <a:pt x="0" y="0"/>
                </a:moveTo>
                <a:lnTo>
                  <a:pt x="1089257" y="0"/>
                </a:lnTo>
                <a:quadBezTo>
                  <a:pt x="1556082" y="0"/>
                  <a:pt x="1556082" y="118954"/>
                </a:quadBezTo>
                <a:lnTo>
                  <a:pt x="1556082" y="396512"/>
                </a:lnTo>
                <a:lnTo>
                  <a:pt x="466824" y="396512"/>
                </a:lnTo>
                <a:quadBezTo>
                  <a:pt x="0" y="396512"/>
                  <a:pt x="0" y="277558"/>
                </a:quadBezTo>
                <a:lnTo>
                  <a:pt x="0" y="0"/>
                </a:lnTo>
                <a:close/>
              </a:path>
            </a:pathLst>
          </a:custGeom>
          <a:solidFill>
            <a:srgbClr val="EC3447"/>
          </a:solidFill>
          <a:ln/>
        </p:spPr>
      </p:sp>
      <p:sp>
        <p:nvSpPr>
          <p:cNvPr id="6" name="Object5"/>
          <p:cNvSpPr/>
          <p:nvPr/>
        </p:nvSpPr>
        <p:spPr>
          <a:xfrm>
            <a:off x="443450" y="714775"/>
            <a:ext cx="1556082" cy="396512"/>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Netflix Zuul2.0</a:t>
            </a:r>
            <a:endParaRPr lang="en-US" sz="15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761716" cy="476243"/>
          </a:xfrm>
          <a:custGeom>
            <a:avLst/>
            <a:gdLst/>
            <a:ahLst/>
            <a:cxnLst/>
            <a:rect l="l" t="t" r="r" b="b"/>
            <a:pathLst>
              <a:path w="1761716" h="476243">
                <a:moveTo>
                  <a:pt x="0" y="0"/>
                </a:moveTo>
                <a:lnTo>
                  <a:pt x="1233201" y="0"/>
                </a:lnTo>
                <a:quadBezTo>
                  <a:pt x="1761716" y="0"/>
                  <a:pt x="1761716" y="142873"/>
                </a:quadBezTo>
                <a:lnTo>
                  <a:pt x="1761716" y="476243"/>
                </a:lnTo>
                <a:lnTo>
                  <a:pt x="528515" y="476243"/>
                </a:lnTo>
                <a:quadBezTo>
                  <a:pt x="0" y="476243"/>
                  <a:pt x="0" y="333370"/>
                </a:quadBezTo>
                <a:lnTo>
                  <a:pt x="0" y="0"/>
                </a:lnTo>
                <a:close/>
              </a:path>
            </a:pathLst>
          </a:custGeom>
          <a:solidFill>
            <a:srgbClr val="EC3447"/>
          </a:solidFill>
          <a:ln/>
        </p:spPr>
      </p:sp>
      <p:sp>
        <p:nvSpPr>
          <p:cNvPr id="6" name="Object5"/>
          <p:cNvSpPr/>
          <p:nvPr/>
        </p:nvSpPr>
        <p:spPr>
          <a:xfrm>
            <a:off x="360230" y="608067"/>
            <a:ext cx="1761716" cy="476243"/>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EventProcessor</a:t>
            </a:r>
            <a:endParaRPr lang="en-US" sz="1500" dirty="0"/>
          </a:p>
        </p:txBody>
      </p:sp>
      <p:sp>
        <p:nvSpPr>
          <p:cNvPr id="7" name="Object6"/>
          <p:cNvSpPr/>
          <p:nvPr/>
        </p:nvSpPr>
        <p:spPr>
          <a:xfrm>
            <a:off x="478794" y="1250004"/>
            <a:ext cx="8482812" cy="292608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EventProcessor:主要事件循环，处理Disruptor中的Event，拥有消费者的Sequence</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它有两个实现类BatchEventProcessor、WorkProcessor</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BatchEventProcessor：包含了event loop有效的实现，并且将回调到一个EventHandler接口</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的实现对象，用于单消费模式。</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WorkProcessor：确保每个sequence只被一个processor消费，在同一个workPool中处理多个</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workProcessor不会消费同样的sequence 。</a:t>
            </a:r>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2643285" cy="468643"/>
          </a:xfrm>
          <a:custGeom>
            <a:avLst/>
            <a:gdLst/>
            <a:ahLst/>
            <a:cxnLst/>
            <a:rect l="l" t="t" r="r" b="b"/>
            <a:pathLst>
              <a:path w="2643285" h="468643">
                <a:moveTo>
                  <a:pt x="0" y="0"/>
                </a:moveTo>
                <a:lnTo>
                  <a:pt x="1850299" y="0"/>
                </a:lnTo>
                <a:quadBezTo>
                  <a:pt x="2643285" y="0"/>
                  <a:pt x="2643285" y="140593"/>
                </a:quadBezTo>
                <a:lnTo>
                  <a:pt x="2643285" y="468643"/>
                </a:lnTo>
                <a:lnTo>
                  <a:pt x="792985" y="468643"/>
                </a:lnTo>
                <a:quadBezTo>
                  <a:pt x="0" y="468643"/>
                  <a:pt x="0" y="328050"/>
                </a:quadBezTo>
                <a:lnTo>
                  <a:pt x="0" y="0"/>
                </a:lnTo>
                <a:close/>
              </a:path>
            </a:pathLst>
          </a:custGeom>
          <a:solidFill>
            <a:srgbClr val="EC3447"/>
          </a:solidFill>
          <a:ln/>
        </p:spPr>
      </p:sp>
      <p:sp>
        <p:nvSpPr>
          <p:cNvPr id="6" name="Object5"/>
          <p:cNvSpPr/>
          <p:nvPr/>
        </p:nvSpPr>
        <p:spPr>
          <a:xfrm>
            <a:off x="360230" y="608067"/>
            <a:ext cx="2643285" cy="468643"/>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并发编程框架高级特性讲解</a:t>
            </a:r>
            <a:endParaRPr lang="en-US" sz="1500" dirty="0"/>
          </a:p>
          <a:p>
            <a:endParaRPr lang="en-US" sz="1500" dirty="0"/>
          </a:p>
        </p:txBody>
      </p:sp>
      <p:sp>
        <p:nvSpPr>
          <p:cNvPr id="7" name="Object6"/>
          <p:cNvSpPr/>
          <p:nvPr/>
        </p:nvSpPr>
        <p:spPr>
          <a:xfrm>
            <a:off x="661188" y="1371600"/>
            <a:ext cx="7949591" cy="22860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单生产模式</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并行计算-串、并行操作</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并行计算-多边形高端操作</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Disruptor 多生产者模型的讲解</a:t>
            </a:r>
            <a:endParaRPr lang="en-US" sz="1500" dirty="0"/>
          </a:p>
          <a:p>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244934" cy="445844"/>
          </a:xfrm>
          <a:custGeom>
            <a:avLst/>
            <a:gdLst/>
            <a:ahLst/>
            <a:cxnLst/>
            <a:rect l="l" t="t" r="r" b="b"/>
            <a:pathLst>
              <a:path w="1244934" h="445844">
                <a:moveTo>
                  <a:pt x="0" y="0"/>
                </a:moveTo>
                <a:lnTo>
                  <a:pt x="871454" y="0"/>
                </a:lnTo>
                <a:quadBezTo>
                  <a:pt x="1244934" y="0"/>
                  <a:pt x="1244934" y="133753"/>
                </a:quadBezTo>
                <a:lnTo>
                  <a:pt x="1244934" y="445844"/>
                </a:lnTo>
                <a:lnTo>
                  <a:pt x="373480" y="445844"/>
                </a:lnTo>
                <a:quadBezTo>
                  <a:pt x="0" y="445844"/>
                  <a:pt x="0" y="312091"/>
                </a:quadBezTo>
                <a:lnTo>
                  <a:pt x="0" y="0"/>
                </a:lnTo>
                <a:close/>
              </a:path>
            </a:pathLst>
          </a:custGeom>
          <a:solidFill>
            <a:srgbClr val="EC3447"/>
          </a:solidFill>
          <a:ln/>
        </p:spPr>
      </p:sp>
      <p:sp>
        <p:nvSpPr>
          <p:cNvPr id="6" name="Object5"/>
          <p:cNvSpPr/>
          <p:nvPr/>
        </p:nvSpPr>
        <p:spPr>
          <a:xfrm>
            <a:off x="360230" y="608067"/>
            <a:ext cx="1244934" cy="445844"/>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单生产模式</a:t>
            </a:r>
            <a:endParaRPr lang="en-US" sz="1500" dirty="0"/>
          </a:p>
          <a:p>
            <a:endParaRPr lang="en-US" sz="1500" dirty="0"/>
          </a:p>
        </p:txBody>
      </p:sp>
      <p:sp>
        <p:nvSpPr>
          <p:cNvPr id="7" name="Object6"/>
          <p:cNvSpPr/>
          <p:nvPr/>
        </p:nvSpPr>
        <p:spPr>
          <a:xfrm>
            <a:off x="661188" y="1371600"/>
            <a:ext cx="7949591" cy="22860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并行计算-串、并行操作</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并行计算-多边形高端操作</a:t>
            </a:r>
            <a:endParaRPr lang="en-US" sz="1500" dirty="0"/>
          </a:p>
          <a:p>
            <a:endParaRPr lang="en-US" sz="1500" dirty="0"/>
          </a:p>
          <a:p>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操作方式：</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public EventHandlerGroup</a:t>
            </a:r>
            <a:r>
              <a:rPr lang="en-US" sz="1500" dirty="0">
                <a:solidFill>
                  <a:srgbClr val="333333"/>
                </a:solidFill>
                <a:latin typeface="Microsoft Yahei" pitchFamily="34" charset="0"/>
                <a:ea typeface="Microsoft Yahei" pitchFamily="34" charset="-122"/>
                <a:cs typeface="Microsoft Yahei" pitchFamily="34" charset="-120"/>
              </a:rPr>
              <a:t> handleEventsWith(EventHandler&lt;? super T&gt;... handlers) </a:t>
            </a:r>
            <a:endParaRPr lang="en-US" sz="1500" dirty="0"/>
          </a:p>
          <a:p>
            <a:endParaRPr lang="en-US" sz="1500" dirty="0"/>
          </a:p>
          <a:p>
            <a:endParaRPr lang="en-US" sz="1500" dirty="0"/>
          </a:p>
          <a:p>
            <a:endParaRPr lang="en-US" sz="15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3160067" cy="476243"/>
          </a:xfrm>
          <a:custGeom>
            <a:avLst/>
            <a:gdLst/>
            <a:ahLst/>
            <a:cxnLst/>
            <a:rect l="l" t="t" r="r" b="b"/>
            <a:pathLst>
              <a:path w="3160067" h="476243">
                <a:moveTo>
                  <a:pt x="0" y="0"/>
                </a:moveTo>
                <a:lnTo>
                  <a:pt x="2212047" y="0"/>
                </a:lnTo>
                <a:quadBezTo>
                  <a:pt x="3160067" y="0"/>
                  <a:pt x="3160067" y="142873"/>
                </a:quadBezTo>
                <a:lnTo>
                  <a:pt x="3160067" y="476243"/>
                </a:lnTo>
                <a:lnTo>
                  <a:pt x="948020" y="476243"/>
                </a:lnTo>
                <a:quadBezTo>
                  <a:pt x="0" y="476243"/>
                  <a:pt x="0" y="333370"/>
                </a:quadBezTo>
                <a:lnTo>
                  <a:pt x="0" y="0"/>
                </a:lnTo>
                <a:close/>
              </a:path>
            </a:pathLst>
          </a:custGeom>
          <a:solidFill>
            <a:srgbClr val="EC3447"/>
          </a:solidFill>
          <a:ln/>
        </p:spPr>
      </p:sp>
      <p:sp>
        <p:nvSpPr>
          <p:cNvPr id="6" name="Object5"/>
          <p:cNvSpPr/>
          <p:nvPr/>
        </p:nvSpPr>
        <p:spPr>
          <a:xfrm>
            <a:off x="360230" y="608067"/>
            <a:ext cx="3160067" cy="476243"/>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Disruptor 多生产者模型的讲解</a:t>
            </a:r>
            <a:endParaRPr lang="en-US" sz="1500" dirty="0"/>
          </a:p>
          <a:p>
            <a:endParaRPr lang="en-US" sz="1500" dirty="0"/>
          </a:p>
        </p:txBody>
      </p:sp>
      <p:sp>
        <p:nvSpPr>
          <p:cNvPr id="7" name="Object6"/>
          <p:cNvSpPr/>
          <p:nvPr/>
        </p:nvSpPr>
        <p:spPr>
          <a:xfrm>
            <a:off x="661188" y="1371600"/>
            <a:ext cx="7949591" cy="1097280"/>
          </a:xfrm>
          <a:prstGeom prst="rect">
            <a:avLst/>
          </a:prstGeom>
          <a:noFill/>
          <a:ln/>
        </p:spPr>
        <p:txBody>
          <a:bodyPr wrap="square" rtlCol="0" anchor="ctr"/>
          <a:lstStyle/>
          <a:p>
            <a:endParaRPr lang="en-US" sz="1500" dirty="0"/>
          </a:p>
          <a:p>
            <a:endParaRPr lang="en-US" sz="1500" dirty="0"/>
          </a:p>
          <a:p>
            <a:endParaRPr lang="en-US" sz="1500" dirty="0"/>
          </a:p>
          <a:p>
            <a:endParaRPr lang="en-US" sz="1500" dirty="0"/>
          </a:p>
          <a:p>
            <a:endParaRPr lang="en-US" sz="1500" dirty="0"/>
          </a:p>
        </p:txBody>
      </p:sp>
      <p:pic>
        <p:nvPicPr>
          <p:cNvPr id="8" name="Object 7" descr="https://fynotefile.oss-cn-zhangjiakou.aliyuncs.com/fynote/fyfile/15647/297181/e882678d0e824aa495c053a95561be7b.png">    </p:cNvPr>
          <p:cNvPicPr>
            <a:picLocks noChangeAspect="1"/>
          </p:cNvPicPr>
          <p:nvPr/>
        </p:nvPicPr>
        <p:blipFill>
          <a:blip r:embed="rId4"/>
          <a:stretch>
            <a:fillRect/>
          </a:stretch>
        </p:blipFill>
        <p:spPr>
          <a:xfrm>
            <a:off x="360230" y="1196326"/>
            <a:ext cx="7274465" cy="1588281"/>
          </a:xfrm>
          <a:prstGeom prst="rect">
            <a:avLst/>
          </a:prstGeom>
        </p:spPr>
      </p:pic>
      <p:pic>
        <p:nvPicPr>
          <p:cNvPr id="9" name="Object 8" descr="https://fynotefile.oss-cn-zhangjiakou.aliyuncs.com/fynote/fyfile/15647/297181/5a64b48808494b5896043407695e18b2.png">    </p:cNvPr>
          <p:cNvPicPr>
            <a:picLocks noChangeAspect="1"/>
          </p:cNvPicPr>
          <p:nvPr/>
        </p:nvPicPr>
        <p:blipFill>
          <a:blip r:embed="rId5"/>
          <a:stretch>
            <a:fillRect/>
          </a:stretch>
        </p:blipFill>
        <p:spPr>
          <a:xfrm>
            <a:off x="246234" y="2917690"/>
            <a:ext cx="7388461" cy="1613171"/>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003861" y="2077824"/>
            <a:ext cx="3510834" cy="676656"/>
          </a:xfrm>
          <a:prstGeom prst="rect">
            <a:avLst/>
          </a:prstGeom>
          <a:noFill/>
          <a:ln/>
        </p:spPr>
        <p:txBody>
          <a:bodyPr wrap="square" rtlCol="0" anchor="ctr"/>
          <a:lstStyle/>
          <a:p>
            <a:r>
              <a:rPr lang="en-US" sz="2700" b="1" dirty="0">
                <a:solidFill>
                  <a:srgbClr val="333333"/>
                </a:solidFill>
                <a:latin typeface="Microsoft Yahei" pitchFamily="34" charset="0"/>
                <a:ea typeface="Microsoft Yahei" pitchFamily="34" charset="-122"/>
                <a:cs typeface="Microsoft Yahei" pitchFamily="34" charset="-120"/>
              </a:rPr>
              <a:t>网关中接入Disruptor</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532798" y="596206"/>
            <a:ext cx="998810" cy="360941"/>
          </a:xfrm>
          <a:custGeom>
            <a:avLst/>
            <a:gdLst/>
            <a:ahLst/>
            <a:cxnLst/>
            <a:rect l="l" t="t" r="r" b="b"/>
            <a:pathLst>
              <a:path w="998810" h="360941">
                <a:moveTo>
                  <a:pt x="0" y="0"/>
                </a:moveTo>
                <a:lnTo>
                  <a:pt x="699167" y="0"/>
                </a:lnTo>
                <a:quadBezTo>
                  <a:pt x="998810" y="0"/>
                  <a:pt x="998810" y="108282"/>
                </a:quadBezTo>
                <a:lnTo>
                  <a:pt x="998810" y="360941"/>
                </a:lnTo>
                <a:lnTo>
                  <a:pt x="299643" y="360941"/>
                </a:lnTo>
                <a:quadBezTo>
                  <a:pt x="0" y="360941"/>
                  <a:pt x="0" y="252659"/>
                </a:quadBezTo>
                <a:lnTo>
                  <a:pt x="0" y="0"/>
                </a:lnTo>
                <a:close/>
              </a:path>
            </a:pathLst>
          </a:custGeom>
          <a:solidFill>
            <a:srgbClr val="EC3447"/>
          </a:solidFill>
          <a:ln/>
        </p:spPr>
      </p:sp>
      <p:sp>
        <p:nvSpPr>
          <p:cNvPr id="5" name="Object4"/>
          <p:cNvSpPr/>
          <p:nvPr/>
        </p:nvSpPr>
        <p:spPr>
          <a:xfrm>
            <a:off x="532798" y="596206"/>
            <a:ext cx="998810" cy="360941"/>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综合对比</a:t>
            </a:r>
            <a:endParaRPr lang="en-US" sz="1500" dirty="0"/>
          </a:p>
        </p:txBody>
      </p:sp>
      <p:pic>
        <p:nvPicPr>
          <p:cNvPr id="6" name="Object 5" descr="https://fynotefile.oss-cn-zhangjiakou.aliyuncs.com/fynote/fyfile/15647/297181/18e48264fd1e42f2941f735b4be29d6f.png">    </p:cNvPr>
          <p:cNvPicPr>
            <a:picLocks noChangeAspect="1"/>
          </p:cNvPicPr>
          <p:nvPr/>
        </p:nvPicPr>
        <p:blipFill>
          <a:blip r:embed="rId4"/>
          <a:stretch>
            <a:fillRect/>
          </a:stretch>
        </p:blipFill>
        <p:spPr>
          <a:xfrm>
            <a:off x="1624616" y="840299"/>
            <a:ext cx="6108192" cy="39593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017292" y="1656797"/>
            <a:ext cx="3856057" cy="227685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为什么自研网关</a:t>
            </a:r>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798064"/>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限制性</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可靠性和稳定性</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技术支持和文档</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学习和培训成本</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安全性和漏洞</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依赖和版本兼容性</a:t>
            </a:r>
            <a:endParaRPr lang="en-US" sz="1500" dirty="0"/>
          </a:p>
          <a:p>
            <a:endParaRPr lang="en-US" sz="1500" dirty="0"/>
          </a:p>
          <a:p>
            <a:endParaRPr lang="en-US" sz="1500" dirty="0"/>
          </a:p>
        </p:txBody>
      </p:sp>
      <p:sp>
        <p:nvSpPr>
          <p:cNvPr id="5" name="Object4"/>
          <p:cNvSpPr/>
          <p:nvPr/>
        </p:nvSpPr>
        <p:spPr>
          <a:xfrm>
            <a:off x="443450" y="714775"/>
            <a:ext cx="1556082" cy="396512"/>
          </a:xfrm>
          <a:custGeom>
            <a:avLst/>
            <a:gdLst/>
            <a:ahLst/>
            <a:cxnLst/>
            <a:rect l="l" t="t" r="r" b="b"/>
            <a:pathLst>
              <a:path w="1556082" h="396512">
                <a:moveTo>
                  <a:pt x="0" y="0"/>
                </a:moveTo>
                <a:lnTo>
                  <a:pt x="1089257" y="0"/>
                </a:lnTo>
                <a:quadBezTo>
                  <a:pt x="1556082" y="0"/>
                  <a:pt x="1556082" y="118954"/>
                </a:quadBezTo>
                <a:lnTo>
                  <a:pt x="1556082" y="396512"/>
                </a:lnTo>
                <a:lnTo>
                  <a:pt x="466824" y="396512"/>
                </a:lnTo>
                <a:quadBezTo>
                  <a:pt x="0" y="396512"/>
                  <a:pt x="0" y="277558"/>
                </a:quadBezTo>
                <a:lnTo>
                  <a:pt x="0" y="0"/>
                </a:lnTo>
                <a:close/>
              </a:path>
            </a:pathLst>
          </a:custGeom>
          <a:solidFill>
            <a:srgbClr val="EC3447"/>
          </a:solidFill>
          <a:ln/>
        </p:spPr>
      </p:sp>
      <p:sp>
        <p:nvSpPr>
          <p:cNvPr id="6" name="Object5"/>
          <p:cNvSpPr/>
          <p:nvPr/>
        </p:nvSpPr>
        <p:spPr>
          <a:xfrm>
            <a:off x="443450" y="714775"/>
            <a:ext cx="1556082" cy="396512"/>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开源网关的不足</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798064"/>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定制化能力</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灵活性和可扩展性</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性能和吞吐量</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安全性和可控性</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增强的监控和调试能力</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技术栈选择</a:t>
            </a:r>
            <a:endParaRPr lang="en-US" sz="1500" dirty="0"/>
          </a:p>
          <a:p>
            <a:endParaRPr lang="en-US" sz="1500" dirty="0"/>
          </a:p>
          <a:p>
            <a:endParaRPr lang="en-US" sz="1500" dirty="0"/>
          </a:p>
        </p:txBody>
      </p:sp>
      <p:sp>
        <p:nvSpPr>
          <p:cNvPr id="5" name="Object4"/>
          <p:cNvSpPr/>
          <p:nvPr/>
        </p:nvSpPr>
        <p:spPr>
          <a:xfrm>
            <a:off x="443450" y="714775"/>
            <a:ext cx="1556082" cy="396512"/>
          </a:xfrm>
          <a:custGeom>
            <a:avLst/>
            <a:gdLst/>
            <a:ahLst/>
            <a:cxnLst/>
            <a:rect l="l" t="t" r="r" b="b"/>
            <a:pathLst>
              <a:path w="1556082" h="396512">
                <a:moveTo>
                  <a:pt x="0" y="0"/>
                </a:moveTo>
                <a:lnTo>
                  <a:pt x="1089257" y="0"/>
                </a:lnTo>
                <a:quadBezTo>
                  <a:pt x="1556082" y="0"/>
                  <a:pt x="1556082" y="118954"/>
                </a:quadBezTo>
                <a:lnTo>
                  <a:pt x="1556082" y="396512"/>
                </a:lnTo>
                <a:lnTo>
                  <a:pt x="466824" y="396512"/>
                </a:lnTo>
                <a:quadBezTo>
                  <a:pt x="0" y="396512"/>
                  <a:pt x="0" y="277558"/>
                </a:quadBezTo>
                <a:lnTo>
                  <a:pt x="0" y="0"/>
                </a:lnTo>
                <a:close/>
              </a:path>
            </a:pathLst>
          </a:custGeom>
          <a:solidFill>
            <a:srgbClr val="EC3447"/>
          </a:solidFill>
          <a:ln/>
        </p:spPr>
      </p:sp>
      <p:sp>
        <p:nvSpPr>
          <p:cNvPr id="6" name="Object5"/>
          <p:cNvSpPr/>
          <p:nvPr/>
        </p:nvSpPr>
        <p:spPr>
          <a:xfrm>
            <a:off x="443450" y="714775"/>
            <a:ext cx="1556082" cy="396512"/>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自研网关优势</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017292" y="1656797"/>
            <a:ext cx="3856057" cy="227685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三、网关整体设计</a:t>
            </a:r>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475902" y="1063955"/>
            <a:ext cx="3856057" cy="2569464"/>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技术选型</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高性能要点</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整体架构</a:t>
            </a:r>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084832"/>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SpringIOC ，SpringAOP，Springmvc</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Spring Boot</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原生Java</a:t>
            </a:r>
            <a:endParaRPr lang="en-US" sz="1500" dirty="0"/>
          </a:p>
          <a:p>
            <a:endParaRPr lang="en-US" sz="1500" dirty="0"/>
          </a:p>
          <a:p>
            <a:endParaRPr lang="en-US" sz="1500" dirty="0"/>
          </a:p>
        </p:txBody>
      </p:sp>
      <p:sp>
        <p:nvSpPr>
          <p:cNvPr id="5" name="Object4"/>
          <p:cNvSpPr/>
          <p:nvPr/>
        </p:nvSpPr>
        <p:spPr>
          <a:xfrm>
            <a:off x="443450" y="714775"/>
            <a:ext cx="1259660" cy="372798"/>
          </a:xfrm>
          <a:custGeom>
            <a:avLst/>
            <a:gdLst/>
            <a:ahLst/>
            <a:cxnLst/>
            <a:rect l="l" t="t" r="r" b="b"/>
            <a:pathLst>
              <a:path w="1259660" h="372798">
                <a:moveTo>
                  <a:pt x="0" y="0"/>
                </a:moveTo>
                <a:lnTo>
                  <a:pt x="881762" y="0"/>
                </a:lnTo>
                <a:quadBezTo>
                  <a:pt x="1259660" y="0"/>
                  <a:pt x="1259660" y="111839"/>
                </a:quadBezTo>
                <a:lnTo>
                  <a:pt x="1259660" y="372798"/>
                </a:lnTo>
                <a:lnTo>
                  <a:pt x="377898" y="372798"/>
                </a:lnTo>
                <a:quadBezTo>
                  <a:pt x="0" y="372798"/>
                  <a:pt x="0" y="260959"/>
                </a:quadBezTo>
                <a:lnTo>
                  <a:pt x="0" y="0"/>
                </a:lnTo>
                <a:close/>
              </a:path>
            </a:pathLst>
          </a:custGeom>
          <a:solidFill>
            <a:srgbClr val="EC3447"/>
          </a:solidFill>
          <a:ln/>
        </p:spPr>
      </p:sp>
      <p:sp>
        <p:nvSpPr>
          <p:cNvPr id="6" name="Object5"/>
          <p:cNvSpPr/>
          <p:nvPr/>
        </p:nvSpPr>
        <p:spPr>
          <a:xfrm>
            <a:off x="443450" y="714775"/>
            <a:ext cx="1259660" cy="372798"/>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基础框架</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084832"/>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原生NIO</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Mina</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Netty</a:t>
            </a:r>
            <a:endParaRPr lang="en-US" sz="1500" dirty="0"/>
          </a:p>
          <a:p>
            <a:endParaRPr lang="en-US" sz="1500" dirty="0"/>
          </a:p>
          <a:p>
            <a:endParaRPr lang="en-US" sz="1500" dirty="0"/>
          </a:p>
        </p:txBody>
      </p:sp>
      <p:sp>
        <p:nvSpPr>
          <p:cNvPr id="5" name="Object4"/>
          <p:cNvSpPr/>
          <p:nvPr/>
        </p:nvSpPr>
        <p:spPr>
          <a:xfrm>
            <a:off x="443450" y="714775"/>
            <a:ext cx="1259660" cy="372798"/>
          </a:xfrm>
          <a:custGeom>
            <a:avLst/>
            <a:gdLst/>
            <a:ahLst/>
            <a:cxnLst/>
            <a:rect l="l" t="t" r="r" b="b"/>
            <a:pathLst>
              <a:path w="1259660" h="372798">
                <a:moveTo>
                  <a:pt x="0" y="0"/>
                </a:moveTo>
                <a:lnTo>
                  <a:pt x="881762" y="0"/>
                </a:lnTo>
                <a:quadBezTo>
                  <a:pt x="1259660" y="0"/>
                  <a:pt x="1259660" y="111839"/>
                </a:quadBezTo>
                <a:lnTo>
                  <a:pt x="1259660" y="372798"/>
                </a:lnTo>
                <a:lnTo>
                  <a:pt x="377898" y="372798"/>
                </a:lnTo>
                <a:quadBezTo>
                  <a:pt x="0" y="372798"/>
                  <a:pt x="0" y="260959"/>
                </a:quadBezTo>
                <a:lnTo>
                  <a:pt x="0" y="0"/>
                </a:lnTo>
                <a:close/>
              </a:path>
            </a:pathLst>
          </a:custGeom>
          <a:solidFill>
            <a:srgbClr val="EC3447"/>
          </a:solidFill>
          <a:ln/>
        </p:spPr>
      </p:sp>
      <p:sp>
        <p:nvSpPr>
          <p:cNvPr id="6" name="Object5"/>
          <p:cNvSpPr/>
          <p:nvPr/>
        </p:nvSpPr>
        <p:spPr>
          <a:xfrm>
            <a:off x="443450" y="714775"/>
            <a:ext cx="1259660" cy="372798"/>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网络框架</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目录</a:t>
            </a:r>
            <a:endParaRPr lang="en-US" sz="1500" dirty="0"/>
          </a:p>
        </p:txBody>
      </p:sp>
      <p:sp>
        <p:nvSpPr>
          <p:cNvPr id="5" name="Object4"/>
          <p:cNvSpPr/>
          <p:nvPr/>
        </p:nvSpPr>
        <p:spPr>
          <a:xfrm>
            <a:off x="2687442" y="889646"/>
            <a:ext cx="5450983" cy="2834640"/>
          </a:xfrm>
          <a:prstGeom prst="rect">
            <a:avLst/>
          </a:prstGeom>
          <a:noFill/>
          <a:ln/>
        </p:spPr>
        <p:txBody>
          <a:bodyPr wrap="square" rtlCol="0" anchor="ctr"/>
          <a:lstStyle/>
          <a:p>
            <a:r>
              <a:rPr lang="en-US" sz="3000" b="1" dirty="0">
                <a:solidFill>
                  <a:srgbClr val="333333"/>
                </a:solidFill>
                <a:latin typeface="Microsoft Yahei" pitchFamily="34" charset="0"/>
                <a:ea typeface="Microsoft Yahei" pitchFamily="34" charset="-122"/>
                <a:cs typeface="Microsoft Yahei" pitchFamily="34" charset="-120"/>
              </a:rPr>
              <a:t>▷ 网关简介</a:t>
            </a:r>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 常见网关的对比</a:t>
            </a:r>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 网关整体设计</a:t>
            </a:r>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 核心框架的搭建</a:t>
            </a:r>
            <a:endParaRPr lang="en-US" sz="1500" dirty="0"/>
          </a:p>
          <a:p>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414016"/>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Zookeeper</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Eureka</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Consul</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Nacos</a:t>
            </a:r>
            <a:endParaRPr lang="en-US" sz="1500" dirty="0"/>
          </a:p>
          <a:p>
            <a:endParaRPr lang="en-US" sz="1500" dirty="0"/>
          </a:p>
          <a:p>
            <a:endParaRPr lang="en-US" sz="1500" dirty="0"/>
          </a:p>
        </p:txBody>
      </p:sp>
      <p:sp>
        <p:nvSpPr>
          <p:cNvPr id="5" name="Object4"/>
          <p:cNvSpPr/>
          <p:nvPr/>
        </p:nvSpPr>
        <p:spPr>
          <a:xfrm>
            <a:off x="443450" y="714775"/>
            <a:ext cx="1259660" cy="372798"/>
          </a:xfrm>
          <a:custGeom>
            <a:avLst/>
            <a:gdLst/>
            <a:ahLst/>
            <a:cxnLst/>
            <a:rect l="l" t="t" r="r" b="b"/>
            <a:pathLst>
              <a:path w="1259660" h="372798">
                <a:moveTo>
                  <a:pt x="0" y="0"/>
                </a:moveTo>
                <a:lnTo>
                  <a:pt x="881762" y="0"/>
                </a:lnTo>
                <a:quadBezTo>
                  <a:pt x="1259660" y="0"/>
                  <a:pt x="1259660" y="111839"/>
                </a:quadBezTo>
                <a:lnTo>
                  <a:pt x="1259660" y="372798"/>
                </a:lnTo>
                <a:lnTo>
                  <a:pt x="377898" y="372798"/>
                </a:lnTo>
                <a:quadBezTo>
                  <a:pt x="0" y="372798"/>
                  <a:pt x="0" y="260959"/>
                </a:quadBezTo>
                <a:lnTo>
                  <a:pt x="0" y="0"/>
                </a:lnTo>
                <a:close/>
              </a:path>
            </a:pathLst>
          </a:custGeom>
          <a:solidFill>
            <a:srgbClr val="EC3447"/>
          </a:solidFill>
          <a:ln/>
        </p:spPr>
      </p:sp>
      <p:sp>
        <p:nvSpPr>
          <p:cNvPr id="6" name="Object5"/>
          <p:cNvSpPr/>
          <p:nvPr/>
        </p:nvSpPr>
        <p:spPr>
          <a:xfrm>
            <a:off x="443450" y="714775"/>
            <a:ext cx="1259660" cy="372798"/>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注册中心</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084832"/>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Spring Cloud Config</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Apollo</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Nacos</a:t>
            </a:r>
            <a:endParaRPr lang="en-US" sz="1500" dirty="0"/>
          </a:p>
          <a:p>
            <a:endParaRPr lang="en-US" sz="1500" dirty="0"/>
          </a:p>
          <a:p>
            <a:endParaRPr lang="en-US" sz="1500" dirty="0"/>
          </a:p>
        </p:txBody>
      </p:sp>
      <p:sp>
        <p:nvSpPr>
          <p:cNvPr id="5" name="Object4"/>
          <p:cNvSpPr/>
          <p:nvPr/>
        </p:nvSpPr>
        <p:spPr>
          <a:xfrm>
            <a:off x="443450" y="714775"/>
            <a:ext cx="939526" cy="384655"/>
          </a:xfrm>
          <a:custGeom>
            <a:avLst/>
            <a:gdLst/>
            <a:ahLst/>
            <a:cxnLst/>
            <a:rect l="l" t="t" r="r" b="b"/>
            <a:pathLst>
              <a:path w="939526" h="384655">
                <a:moveTo>
                  <a:pt x="0" y="0"/>
                </a:moveTo>
                <a:lnTo>
                  <a:pt x="657668" y="0"/>
                </a:lnTo>
                <a:quadBezTo>
                  <a:pt x="939526" y="0"/>
                  <a:pt x="939526" y="115397"/>
                </a:quadBezTo>
                <a:lnTo>
                  <a:pt x="939526" y="384655"/>
                </a:lnTo>
                <a:lnTo>
                  <a:pt x="281858" y="384655"/>
                </a:lnTo>
                <a:quadBezTo>
                  <a:pt x="0" y="384655"/>
                  <a:pt x="0" y="269259"/>
                </a:quadBezTo>
                <a:lnTo>
                  <a:pt x="0" y="0"/>
                </a:lnTo>
                <a:close/>
              </a:path>
            </a:pathLst>
          </a:custGeom>
          <a:solidFill>
            <a:srgbClr val="EC3447"/>
          </a:solidFill>
          <a:ln/>
        </p:spPr>
      </p:sp>
      <p:sp>
        <p:nvSpPr>
          <p:cNvPr id="6" name="Object5"/>
          <p:cNvSpPr/>
          <p:nvPr/>
        </p:nvSpPr>
        <p:spPr>
          <a:xfrm>
            <a:off x="443450" y="714775"/>
            <a:ext cx="939526" cy="384655"/>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配置中心</a:t>
            </a:r>
            <a:endParaRPr lang="en-US"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017292" y="1656797"/>
            <a:ext cx="3856057" cy="227685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高性能要点</a:t>
            </a:r>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475902" y="1063955"/>
            <a:ext cx="3856057" cy="2569464"/>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异步化处理</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使用缓存机制</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合理利用串行和并行机制</a:t>
            </a:r>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1755648"/>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单异步模式 （Future）</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双异步模式 (completeFuture)</a:t>
            </a:r>
            <a:endParaRPr lang="en-US" sz="1500" dirty="0"/>
          </a:p>
          <a:p>
            <a:endParaRPr lang="en-US" sz="1500" dirty="0"/>
          </a:p>
          <a:p>
            <a:endParaRPr lang="en-US" sz="1500" dirty="0"/>
          </a:p>
        </p:txBody>
      </p:sp>
      <p:sp>
        <p:nvSpPr>
          <p:cNvPr id="5" name="Object4"/>
          <p:cNvSpPr/>
          <p:nvPr/>
        </p:nvSpPr>
        <p:spPr>
          <a:xfrm>
            <a:off x="443450" y="714775"/>
            <a:ext cx="1259660" cy="372798"/>
          </a:xfrm>
          <a:custGeom>
            <a:avLst/>
            <a:gdLst/>
            <a:ahLst/>
            <a:cxnLst/>
            <a:rect l="l" t="t" r="r" b="b"/>
            <a:pathLst>
              <a:path w="1259660" h="372798">
                <a:moveTo>
                  <a:pt x="0" y="0"/>
                </a:moveTo>
                <a:lnTo>
                  <a:pt x="881762" y="0"/>
                </a:lnTo>
                <a:quadBezTo>
                  <a:pt x="1259660" y="0"/>
                  <a:pt x="1259660" y="111839"/>
                </a:quadBezTo>
                <a:lnTo>
                  <a:pt x="1259660" y="372798"/>
                </a:lnTo>
                <a:lnTo>
                  <a:pt x="377898" y="372798"/>
                </a:lnTo>
                <a:quadBezTo>
                  <a:pt x="0" y="372798"/>
                  <a:pt x="0" y="260959"/>
                </a:quadBezTo>
                <a:lnTo>
                  <a:pt x="0" y="0"/>
                </a:lnTo>
                <a:close/>
              </a:path>
            </a:pathLst>
          </a:custGeom>
          <a:solidFill>
            <a:srgbClr val="EC3447"/>
          </a:solidFill>
          <a:ln/>
        </p:spPr>
      </p:sp>
      <p:sp>
        <p:nvSpPr>
          <p:cNvPr id="6" name="Object5"/>
          <p:cNvSpPr/>
          <p:nvPr/>
        </p:nvSpPr>
        <p:spPr>
          <a:xfrm>
            <a:off x="443450" y="714775"/>
            <a:ext cx="1259660" cy="372798"/>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异步处理</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359152"/>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阻塞式获取结果</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无法取消任务</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缺乏异常处理</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无法组合多个 `Future`对象</a:t>
            </a:r>
            <a:endParaRPr lang="en-US" sz="1500" dirty="0"/>
          </a:p>
          <a:p>
            <a:endParaRPr lang="en-US" sz="1500" dirty="0"/>
          </a:p>
          <a:p>
            <a:endParaRPr lang="en-US" sz="1500" dirty="0"/>
          </a:p>
        </p:txBody>
      </p:sp>
      <p:sp>
        <p:nvSpPr>
          <p:cNvPr id="5" name="Object4"/>
          <p:cNvSpPr/>
          <p:nvPr/>
        </p:nvSpPr>
        <p:spPr>
          <a:xfrm>
            <a:off x="443450" y="714775"/>
            <a:ext cx="1425656" cy="420226"/>
          </a:xfrm>
          <a:custGeom>
            <a:avLst/>
            <a:gdLst/>
            <a:ahLst/>
            <a:cxnLst/>
            <a:rect l="l" t="t" r="r" b="b"/>
            <a:pathLst>
              <a:path w="1425656" h="420226">
                <a:moveTo>
                  <a:pt x="0" y="0"/>
                </a:moveTo>
                <a:lnTo>
                  <a:pt x="997959" y="0"/>
                </a:lnTo>
                <a:quadBezTo>
                  <a:pt x="1425656" y="0"/>
                  <a:pt x="1425656" y="126068"/>
                </a:quadBezTo>
                <a:lnTo>
                  <a:pt x="1425656" y="420226"/>
                </a:lnTo>
                <a:lnTo>
                  <a:pt x="427697" y="420226"/>
                </a:lnTo>
                <a:quadBezTo>
                  <a:pt x="0" y="420226"/>
                  <a:pt x="0" y="294158"/>
                </a:quadBezTo>
                <a:lnTo>
                  <a:pt x="0" y="0"/>
                </a:lnTo>
                <a:close/>
              </a:path>
            </a:pathLst>
          </a:custGeom>
          <a:solidFill>
            <a:srgbClr val="EC3447"/>
          </a:solidFill>
          <a:ln/>
        </p:spPr>
      </p:sp>
      <p:sp>
        <p:nvSpPr>
          <p:cNvPr id="6" name="Object5"/>
          <p:cNvSpPr/>
          <p:nvPr/>
        </p:nvSpPr>
        <p:spPr>
          <a:xfrm>
            <a:off x="443450" y="714775"/>
            <a:ext cx="1425656" cy="420226"/>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Future局限性</a:t>
            </a: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907792"/>
          </a:xfrm>
          <a:prstGeom prst="rect">
            <a:avLst/>
          </a:prstGeom>
          <a:noFill/>
          <a:ln/>
        </p:spPr>
        <p:txBody>
          <a:bodyPr wrap="square" rtlCol="0" anchor="ctr"/>
          <a:lstStyle/>
          <a:p>
            <a:endParaRPr lang="en-US" sz="1500" dirty="0"/>
          </a:p>
          <a:p>
            <a:r>
              <a:rPr lang="en-US" sz="1700" b="1" dirty="0">
                <a:solidFill>
                  <a:srgbClr val="374151"/>
                </a:solidFill>
                <a:latin typeface="Microsoft Yahei" pitchFamily="34" charset="0"/>
                <a:ea typeface="Microsoft Yahei" pitchFamily="34" charset="-122"/>
                <a:cs typeface="Microsoft Yahei" pitchFamily="34" charset="-120"/>
              </a:rPr>
              <a:t>异步执行</a:t>
            </a:r>
            <a:endParaRPr lang="en-US" sz="1500" dirty="0"/>
          </a:p>
          <a:p>
            <a:r>
              <a:rPr lang="en-US" sz="1700" b="1" dirty="0">
                <a:solidFill>
                  <a:srgbClr val="374151"/>
                </a:solidFill>
                <a:latin typeface="Microsoft Yahei" pitchFamily="34" charset="0"/>
                <a:ea typeface="Microsoft Yahei" pitchFamily="34" charset="-122"/>
                <a:cs typeface="Microsoft Yahei" pitchFamily="34" charset="-120"/>
              </a:rPr>
              <a:t>组合</a:t>
            </a:r>
            <a:endParaRPr lang="en-US" sz="1500" dirty="0"/>
          </a:p>
          <a:p>
            <a:r>
              <a:rPr lang="en-US" sz="1700" b="1" dirty="0">
                <a:solidFill>
                  <a:srgbClr val="374151"/>
                </a:solidFill>
                <a:latin typeface="Microsoft Yahei" pitchFamily="34" charset="0"/>
                <a:ea typeface="Microsoft Yahei" pitchFamily="34" charset="-122"/>
                <a:cs typeface="Microsoft Yahei" pitchFamily="34" charset="-120"/>
              </a:rPr>
              <a:t>完成动作</a:t>
            </a:r>
            <a:endParaRPr lang="en-US" sz="1500" dirty="0"/>
          </a:p>
          <a:p>
            <a:r>
              <a:rPr lang="en-US" sz="1700" b="1" dirty="0">
                <a:solidFill>
                  <a:srgbClr val="333333"/>
                </a:solidFill>
                <a:latin typeface="Microsoft Yahei" pitchFamily="34" charset="0"/>
                <a:ea typeface="Microsoft Yahei" pitchFamily="34" charset="-122"/>
                <a:cs typeface="Microsoft Yahei" pitchFamily="34" charset="-120"/>
              </a:rPr>
              <a:t>结果合并</a:t>
            </a:r>
            <a:endParaRPr lang="en-US" sz="1500" dirty="0"/>
          </a:p>
          <a:p>
            <a:r>
              <a:rPr lang="en-US" sz="1700" b="1" dirty="0">
                <a:solidFill>
                  <a:srgbClr val="333333"/>
                </a:solidFill>
                <a:latin typeface="Microsoft Yahei" pitchFamily="34" charset="0"/>
                <a:ea typeface="Microsoft Yahei" pitchFamily="34" charset="-122"/>
                <a:cs typeface="Microsoft Yahei" pitchFamily="34" charset="-120"/>
              </a:rPr>
              <a:t>异常处理</a:t>
            </a:r>
            <a:endParaRPr lang="en-US" sz="1500" dirty="0"/>
          </a:p>
          <a:p>
            <a:r>
              <a:rPr lang="en-US" sz="1700" b="1" dirty="0">
                <a:solidFill>
                  <a:srgbClr val="333333"/>
                </a:solidFill>
                <a:latin typeface="Microsoft Yahei" pitchFamily="34" charset="0"/>
                <a:ea typeface="Microsoft Yahei" pitchFamily="34" charset="-122"/>
                <a:cs typeface="Microsoft Yahei" pitchFamily="34" charset="-120"/>
              </a:rPr>
              <a:t>异步执行模型</a:t>
            </a:r>
            <a:endParaRPr lang="en-US" sz="1500" dirty="0"/>
          </a:p>
          <a:p>
            <a:endParaRPr lang="en-US" sz="1500" dirty="0"/>
          </a:p>
          <a:p>
            <a:endParaRPr lang="en-US" sz="1500" dirty="0"/>
          </a:p>
        </p:txBody>
      </p:sp>
      <p:sp>
        <p:nvSpPr>
          <p:cNvPr id="5" name="Object4"/>
          <p:cNvSpPr/>
          <p:nvPr/>
        </p:nvSpPr>
        <p:spPr>
          <a:xfrm>
            <a:off x="443450" y="714775"/>
            <a:ext cx="2528343" cy="491367"/>
          </a:xfrm>
          <a:custGeom>
            <a:avLst/>
            <a:gdLst/>
            <a:ahLst/>
            <a:cxnLst/>
            <a:rect l="l" t="t" r="r" b="b"/>
            <a:pathLst>
              <a:path w="2528343" h="491367">
                <a:moveTo>
                  <a:pt x="0" y="0"/>
                </a:moveTo>
                <a:lnTo>
                  <a:pt x="1769840" y="0"/>
                </a:lnTo>
                <a:quadBezTo>
                  <a:pt x="2528343" y="0"/>
                  <a:pt x="2528343" y="147410"/>
                </a:quadBezTo>
                <a:lnTo>
                  <a:pt x="2528343" y="491367"/>
                </a:lnTo>
                <a:lnTo>
                  <a:pt x="758503" y="491367"/>
                </a:lnTo>
                <a:quadBezTo>
                  <a:pt x="0" y="491367"/>
                  <a:pt x="0" y="343957"/>
                </a:quadBezTo>
                <a:lnTo>
                  <a:pt x="0" y="0"/>
                </a:lnTo>
                <a:close/>
              </a:path>
            </a:pathLst>
          </a:custGeom>
          <a:solidFill>
            <a:srgbClr val="EC3447"/>
          </a:solidFill>
          <a:ln/>
        </p:spPr>
      </p:sp>
      <p:sp>
        <p:nvSpPr>
          <p:cNvPr id="6" name="Object5"/>
          <p:cNvSpPr/>
          <p:nvPr/>
        </p:nvSpPr>
        <p:spPr>
          <a:xfrm>
            <a:off x="443450" y="714775"/>
            <a:ext cx="2528343" cy="491367"/>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CompletableFuture优势</a:t>
            </a:r>
            <a:endParaRPr lang="en-US" sz="15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43450" y="714775"/>
            <a:ext cx="2528343" cy="491367"/>
          </a:xfrm>
          <a:custGeom>
            <a:avLst/>
            <a:gdLst/>
            <a:ahLst/>
            <a:cxnLst/>
            <a:rect l="l" t="t" r="r" b="b"/>
            <a:pathLst>
              <a:path w="2528343" h="491367">
                <a:moveTo>
                  <a:pt x="0" y="0"/>
                </a:moveTo>
                <a:lnTo>
                  <a:pt x="1769840" y="0"/>
                </a:lnTo>
                <a:quadBezTo>
                  <a:pt x="2528343" y="0"/>
                  <a:pt x="2528343" y="147410"/>
                </a:quadBezTo>
                <a:lnTo>
                  <a:pt x="2528343" y="491367"/>
                </a:lnTo>
                <a:lnTo>
                  <a:pt x="758503" y="491367"/>
                </a:lnTo>
                <a:quadBezTo>
                  <a:pt x="0" y="491367"/>
                  <a:pt x="0" y="343957"/>
                </a:quadBezTo>
                <a:lnTo>
                  <a:pt x="0" y="0"/>
                </a:lnTo>
                <a:close/>
              </a:path>
            </a:pathLst>
          </a:custGeom>
          <a:solidFill>
            <a:srgbClr val="EC3447"/>
          </a:solidFill>
          <a:ln/>
        </p:spPr>
      </p:sp>
      <p:sp>
        <p:nvSpPr>
          <p:cNvPr id="5" name="Object4"/>
          <p:cNvSpPr/>
          <p:nvPr/>
        </p:nvSpPr>
        <p:spPr>
          <a:xfrm>
            <a:off x="443450" y="714775"/>
            <a:ext cx="2528343" cy="491367"/>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两种方式对比</a:t>
            </a:r>
            <a:endParaRPr lang="en-US" sz="1500" dirty="0"/>
          </a:p>
        </p:txBody>
      </p:sp>
      <p:pic>
        <p:nvPicPr>
          <p:cNvPr id="6" name="Object 5" descr="https://fynotefile.oss-cn-zhangjiakou.aliyuncs.com/fynote/fyfile/15647/297181/9d35a94c63ed4f199fa8fd0022d9b5b0.png">    </p:cNvPr>
          <p:cNvPicPr>
            <a:picLocks noChangeAspect="1"/>
          </p:cNvPicPr>
          <p:nvPr/>
        </p:nvPicPr>
        <p:blipFill>
          <a:blip r:embed="rId4"/>
          <a:stretch>
            <a:fillRect/>
          </a:stretch>
        </p:blipFill>
        <p:spPr>
          <a:xfrm>
            <a:off x="1448693" y="1451946"/>
            <a:ext cx="5999048" cy="282521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1371600"/>
          </a:xfrm>
          <a:prstGeom prst="rect">
            <a:avLst/>
          </a:prstGeom>
          <a:noFill/>
          <a:ln/>
        </p:spPr>
        <p:txBody>
          <a:bodyPr wrap="square" rtlCol="0" anchor="ctr"/>
          <a:lstStyle/>
          <a:p>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尽量使用内容作为缓存（Map、Queue） ，比如加载的配置</a:t>
            </a:r>
            <a:endParaRPr lang="en-US" sz="1500" dirty="0"/>
          </a:p>
          <a:p>
            <a:endParaRPr lang="en-US" sz="1500" dirty="0"/>
          </a:p>
          <a:p>
            <a:endParaRPr lang="en-US" sz="1500" dirty="0"/>
          </a:p>
        </p:txBody>
      </p:sp>
      <p:sp>
        <p:nvSpPr>
          <p:cNvPr id="5" name="Object4"/>
          <p:cNvSpPr/>
          <p:nvPr/>
        </p:nvSpPr>
        <p:spPr>
          <a:xfrm>
            <a:off x="443450" y="714775"/>
            <a:ext cx="2528343" cy="491367"/>
          </a:xfrm>
          <a:custGeom>
            <a:avLst/>
            <a:gdLst/>
            <a:ahLst/>
            <a:cxnLst/>
            <a:rect l="l" t="t" r="r" b="b"/>
            <a:pathLst>
              <a:path w="2528343" h="491367">
                <a:moveTo>
                  <a:pt x="0" y="0"/>
                </a:moveTo>
                <a:lnTo>
                  <a:pt x="1769840" y="0"/>
                </a:lnTo>
                <a:quadBezTo>
                  <a:pt x="2528343" y="0"/>
                  <a:pt x="2528343" y="147410"/>
                </a:quadBezTo>
                <a:lnTo>
                  <a:pt x="2528343" y="491367"/>
                </a:lnTo>
                <a:lnTo>
                  <a:pt x="758503" y="491367"/>
                </a:lnTo>
                <a:quadBezTo>
                  <a:pt x="0" y="491367"/>
                  <a:pt x="0" y="343957"/>
                </a:quadBezTo>
                <a:lnTo>
                  <a:pt x="0" y="0"/>
                </a:lnTo>
                <a:close/>
              </a:path>
            </a:pathLst>
          </a:custGeom>
          <a:solidFill>
            <a:srgbClr val="EC3447"/>
          </a:solidFill>
          <a:ln/>
        </p:spPr>
      </p:sp>
      <p:sp>
        <p:nvSpPr>
          <p:cNvPr id="6" name="Object5"/>
          <p:cNvSpPr/>
          <p:nvPr/>
        </p:nvSpPr>
        <p:spPr>
          <a:xfrm>
            <a:off x="443450" y="714775"/>
            <a:ext cx="2528343" cy="491367"/>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使用缓存机制</a:t>
            </a:r>
            <a:endParaRPr lang="en-US" sz="1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2860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 串行化使用场景</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耗时较小，性能要求较高的场景</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并行化使用场景</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耗时较久，任务之间没有依赖关系，比如远程RPC调用场景</a:t>
            </a:r>
            <a:endParaRPr lang="en-US" sz="1500" dirty="0"/>
          </a:p>
          <a:p>
            <a:endParaRPr lang="en-US" sz="1500" dirty="0"/>
          </a:p>
          <a:p>
            <a:endParaRPr lang="en-US" sz="1500" dirty="0"/>
          </a:p>
          <a:p>
            <a:endParaRPr lang="en-US" sz="1500" dirty="0"/>
          </a:p>
        </p:txBody>
      </p:sp>
      <p:sp>
        <p:nvSpPr>
          <p:cNvPr id="5" name="Object4"/>
          <p:cNvSpPr/>
          <p:nvPr/>
        </p:nvSpPr>
        <p:spPr>
          <a:xfrm>
            <a:off x="443450" y="714775"/>
            <a:ext cx="2528343" cy="491367"/>
          </a:xfrm>
          <a:custGeom>
            <a:avLst/>
            <a:gdLst/>
            <a:ahLst/>
            <a:cxnLst/>
            <a:rect l="l" t="t" r="r" b="b"/>
            <a:pathLst>
              <a:path w="2528343" h="491367">
                <a:moveTo>
                  <a:pt x="0" y="0"/>
                </a:moveTo>
                <a:lnTo>
                  <a:pt x="1769840" y="0"/>
                </a:lnTo>
                <a:quadBezTo>
                  <a:pt x="2528343" y="0"/>
                  <a:pt x="2528343" y="147410"/>
                </a:quadBezTo>
                <a:lnTo>
                  <a:pt x="2528343" y="491367"/>
                </a:lnTo>
                <a:lnTo>
                  <a:pt x="758503" y="491367"/>
                </a:lnTo>
                <a:quadBezTo>
                  <a:pt x="0" y="491367"/>
                  <a:pt x="0" y="343957"/>
                </a:quadBezTo>
                <a:lnTo>
                  <a:pt x="0" y="0"/>
                </a:lnTo>
                <a:close/>
              </a:path>
            </a:pathLst>
          </a:custGeom>
          <a:solidFill>
            <a:srgbClr val="EC3447"/>
          </a:solidFill>
          <a:ln/>
        </p:spPr>
      </p:sp>
      <p:sp>
        <p:nvSpPr>
          <p:cNvPr id="6" name="Object5"/>
          <p:cNvSpPr/>
          <p:nvPr/>
        </p:nvSpPr>
        <p:spPr>
          <a:xfrm>
            <a:off x="443450" y="714775"/>
            <a:ext cx="2528343" cy="491367"/>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合理利用串行和并行化机制</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017292" y="1656797"/>
            <a:ext cx="2729656" cy="163677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一、网关简介</a:t>
            </a:r>
            <a:endParaRPr lang="en-US" sz="1500" dirty="0"/>
          </a:p>
          <a:p>
            <a:endParaRPr lang="en-US" sz="1500" dirty="0"/>
          </a:p>
          <a:p>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43450" y="714775"/>
            <a:ext cx="1247804" cy="443939"/>
          </a:xfrm>
          <a:custGeom>
            <a:avLst/>
            <a:gdLst/>
            <a:ahLst/>
            <a:cxnLst/>
            <a:rect l="l" t="t" r="r" b="b"/>
            <a:pathLst>
              <a:path w="1247804" h="443939">
                <a:moveTo>
                  <a:pt x="0" y="0"/>
                </a:moveTo>
                <a:lnTo>
                  <a:pt x="873463" y="0"/>
                </a:lnTo>
                <a:quadBezTo>
                  <a:pt x="1247804" y="0"/>
                  <a:pt x="1247804" y="133182"/>
                </a:quadBezTo>
                <a:lnTo>
                  <a:pt x="1247804" y="443939"/>
                </a:lnTo>
                <a:lnTo>
                  <a:pt x="374341" y="443939"/>
                </a:lnTo>
                <a:quadBezTo>
                  <a:pt x="0" y="443939"/>
                  <a:pt x="0" y="310758"/>
                </a:quadBezTo>
                <a:lnTo>
                  <a:pt x="0" y="0"/>
                </a:lnTo>
                <a:close/>
              </a:path>
            </a:pathLst>
          </a:custGeom>
          <a:solidFill>
            <a:srgbClr val="EC3447"/>
          </a:solidFill>
          <a:ln/>
        </p:spPr>
      </p:sp>
      <p:sp>
        <p:nvSpPr>
          <p:cNvPr id="5" name="Object4"/>
          <p:cNvSpPr/>
          <p:nvPr/>
        </p:nvSpPr>
        <p:spPr>
          <a:xfrm>
            <a:off x="443450" y="714775"/>
            <a:ext cx="1247804" cy="443939"/>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整体架构</a:t>
            </a:r>
            <a:endParaRPr lang="en-US" sz="1500" dirty="0"/>
          </a:p>
        </p:txBody>
      </p:sp>
      <p:pic>
        <p:nvPicPr>
          <p:cNvPr id="6" name="Object 5" descr="https://fynotefile.oss-cn-zhangjiakou.aliyuncs.com/fynote/fyfile/15647/297181/806c32f912e143b88557c28b860546fd.png">    </p:cNvPr>
          <p:cNvPicPr>
            <a:picLocks noChangeAspect="1"/>
          </p:cNvPicPr>
          <p:nvPr/>
        </p:nvPicPr>
        <p:blipFill>
          <a:blip r:embed="rId4"/>
          <a:stretch>
            <a:fillRect/>
          </a:stretch>
        </p:blipFill>
        <p:spPr>
          <a:xfrm>
            <a:off x="1430533" y="714775"/>
            <a:ext cx="6724793" cy="41172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017292" y="1656797"/>
            <a:ext cx="3856057" cy="2331720"/>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四、</a:t>
            </a:r>
            <a:r>
              <a:rPr lang="en-US" sz="3000" b="1" dirty="0">
                <a:solidFill>
                  <a:srgbClr val="333333"/>
                </a:solidFill>
                <a:latin typeface="Microsoft Yahei" pitchFamily="34" charset="0"/>
                <a:ea typeface="Microsoft Yahei" pitchFamily="34" charset="-122"/>
                <a:cs typeface="Microsoft Yahei" pitchFamily="34" charset="-120"/>
              </a:rPr>
              <a:t>核心框架的搭建</a:t>
            </a:r>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1435608"/>
          </a:xfrm>
          <a:prstGeom prst="rect">
            <a:avLst/>
          </a:prstGeom>
          <a:noFill/>
          <a:ln/>
        </p:spPr>
        <p:txBody>
          <a:bodyPr wrap="square" rtlCol="0" anchor="ctr"/>
          <a:lstStyle/>
          <a:p>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框架的搭建</a:t>
            </a:r>
            <a:endParaRPr lang="en-US" sz="1500" dirty="0"/>
          </a:p>
          <a:p>
            <a:endParaRPr lang="en-US" sz="1500" dirty="0"/>
          </a:p>
          <a:p>
            <a:endParaRPr lang="en-US" sz="1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2971800"/>
          </a:xfrm>
          <a:prstGeom prst="rect">
            <a:avLst/>
          </a:prstGeom>
          <a:noFill/>
          <a:ln/>
        </p:spPr>
        <p:txBody>
          <a:bodyPr wrap="square" rtlCol="0" anchor="ctr"/>
          <a:lstStyle/>
          <a:p>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上下文创建</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Reqeust对象创建</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Response对象创建</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规则创建</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扩展性上下文GatewayContext实现</a:t>
            </a:r>
            <a:endParaRPr lang="en-US" sz="1500" dirty="0"/>
          </a:p>
          <a:p>
            <a:endParaRPr lang="en-US" sz="1500" dirty="0"/>
          </a:p>
          <a:p>
            <a:endParaRPr lang="en-US" sz="1500" dirty="0"/>
          </a:p>
        </p:txBody>
      </p:sp>
      <p:sp>
        <p:nvSpPr>
          <p:cNvPr id="5" name="Object4"/>
          <p:cNvSpPr/>
          <p:nvPr/>
        </p:nvSpPr>
        <p:spPr>
          <a:xfrm>
            <a:off x="443450" y="714775"/>
            <a:ext cx="1308170" cy="439223"/>
          </a:xfrm>
          <a:custGeom>
            <a:avLst/>
            <a:gdLst/>
            <a:ahLst/>
            <a:cxnLst/>
            <a:rect l="l" t="t" r="r" b="b"/>
            <a:pathLst>
              <a:path w="1308170" h="439223">
                <a:moveTo>
                  <a:pt x="0" y="0"/>
                </a:moveTo>
                <a:lnTo>
                  <a:pt x="915719" y="0"/>
                </a:lnTo>
                <a:quadBezTo>
                  <a:pt x="1308170" y="0"/>
                  <a:pt x="1308170" y="131767"/>
                </a:quadBezTo>
                <a:lnTo>
                  <a:pt x="1308170" y="439223"/>
                </a:lnTo>
                <a:lnTo>
                  <a:pt x="392451" y="439223"/>
                </a:lnTo>
                <a:quadBezTo>
                  <a:pt x="0" y="439223"/>
                  <a:pt x="0" y="307456"/>
                </a:quadBezTo>
                <a:lnTo>
                  <a:pt x="0" y="0"/>
                </a:lnTo>
                <a:close/>
              </a:path>
            </a:pathLst>
          </a:custGeom>
          <a:solidFill>
            <a:srgbClr val="EC3447"/>
          </a:solidFill>
          <a:ln/>
        </p:spPr>
      </p:sp>
      <p:sp>
        <p:nvSpPr>
          <p:cNvPr id="6" name="Object5"/>
          <p:cNvSpPr/>
          <p:nvPr/>
        </p:nvSpPr>
        <p:spPr>
          <a:xfrm>
            <a:off x="443450" y="714775"/>
            <a:ext cx="1308170" cy="439223"/>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核心代码</a:t>
            </a:r>
            <a:endParaRPr lang="en-US" sz="1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7438650" cy="1883664"/>
          </a:xfrm>
          <a:prstGeom prst="rect">
            <a:avLst/>
          </a:prstGeom>
          <a:noFill/>
          <a:ln/>
        </p:spPr>
        <p:txBody>
          <a:bodyPr wrap="square" rtlCol="0" anchor="ctr"/>
          <a:lstStyle/>
          <a:p>
            <a:endParaRPr lang="en-US" sz="1500" dirty="0"/>
          </a:p>
          <a:p>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配置项定义</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配置加载流程实现</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加载优先级演示</a:t>
            </a:r>
            <a:endParaRPr lang="en-US" sz="1500" dirty="0"/>
          </a:p>
          <a:p>
            <a:endParaRPr lang="en-US" sz="1500" dirty="0"/>
          </a:p>
          <a:p>
            <a:endParaRPr lang="en-US" sz="1500" dirty="0"/>
          </a:p>
          <a:p>
            <a:endParaRPr lang="en-US" sz="1500" dirty="0"/>
          </a:p>
        </p:txBody>
      </p:sp>
      <p:sp>
        <p:nvSpPr>
          <p:cNvPr id="5" name="Object4"/>
          <p:cNvSpPr/>
          <p:nvPr/>
        </p:nvSpPr>
        <p:spPr>
          <a:xfrm>
            <a:off x="443450" y="714775"/>
            <a:ext cx="1308170" cy="439223"/>
          </a:xfrm>
          <a:custGeom>
            <a:avLst/>
            <a:gdLst/>
            <a:ahLst/>
            <a:cxnLst/>
            <a:rect l="l" t="t" r="r" b="b"/>
            <a:pathLst>
              <a:path w="1308170" h="439223">
                <a:moveTo>
                  <a:pt x="0" y="0"/>
                </a:moveTo>
                <a:lnTo>
                  <a:pt x="915719" y="0"/>
                </a:lnTo>
                <a:quadBezTo>
                  <a:pt x="1308170" y="0"/>
                  <a:pt x="1308170" y="131767"/>
                </a:quadBezTo>
                <a:lnTo>
                  <a:pt x="1308170" y="439223"/>
                </a:lnTo>
                <a:lnTo>
                  <a:pt x="392451" y="439223"/>
                </a:lnTo>
                <a:quadBezTo>
                  <a:pt x="0" y="439223"/>
                  <a:pt x="0" y="307456"/>
                </a:quadBezTo>
                <a:lnTo>
                  <a:pt x="0" y="0"/>
                </a:lnTo>
                <a:close/>
              </a:path>
            </a:pathLst>
          </a:custGeom>
          <a:solidFill>
            <a:srgbClr val="EC3447"/>
          </a:solidFill>
          <a:ln/>
        </p:spPr>
      </p:sp>
      <p:sp>
        <p:nvSpPr>
          <p:cNvPr id="6" name="Object5"/>
          <p:cNvSpPr/>
          <p:nvPr/>
        </p:nvSpPr>
        <p:spPr>
          <a:xfrm>
            <a:off x="443450" y="714775"/>
            <a:ext cx="1308170" cy="439223"/>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核心配置加载</a:t>
            </a:r>
            <a:endParaRPr lang="en-US" sz="1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278013" y="1562938"/>
            <a:ext cx="3856057" cy="227685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Netty的介绍</a:t>
            </a:r>
            <a:endParaRPr lang="en-US" sz="1500" dirty="0"/>
          </a:p>
          <a:p>
            <a:endParaRPr lang="en-US" sz="1500" dirty="0"/>
          </a:p>
          <a:p>
            <a:endParaRPr lang="en-US" sz="1500" dirty="0"/>
          </a:p>
          <a:p>
            <a:endParaRPr lang="en-US" sz="1500" dirty="0"/>
          </a:p>
          <a:p>
            <a:endParaRPr lang="en-US" sz="1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858334" y="969881"/>
            <a:ext cx="7175871" cy="841248"/>
          </a:xfrm>
          <a:prstGeom prst="rect">
            <a:avLst/>
          </a:prstGeom>
          <a:noFill/>
          <a:ln/>
        </p:spPr>
        <p:txBody>
          <a:bodyPr wrap="square" rtlCol="0" anchor="ctr"/>
          <a:lstStyle/>
          <a:p>
            <a:r>
              <a:rPr lang="en-US" sz="1800" dirty="0">
                <a:solidFill>
                  <a:srgbClr val="333333"/>
                </a:solidFill>
                <a:latin typeface="Microsoft Yahei" pitchFamily="34" charset="0"/>
                <a:ea typeface="Microsoft Yahei" pitchFamily="34" charset="-122"/>
                <a:cs typeface="Microsoft Yahei" pitchFamily="34" charset="-120"/>
              </a:rPr>
              <a:t>Netty是一款异步的事件驱动的网络应用程序框架，支持快速地开发可维护的高性能的面向协议的服务器和客户端。</a:t>
            </a:r>
            <a:endParaRPr lang="en-US" sz="1500" dirty="0"/>
          </a:p>
        </p:txBody>
      </p:sp>
      <p:sp>
        <p:nvSpPr>
          <p:cNvPr id="5" name="Object4"/>
          <p:cNvSpPr/>
          <p:nvPr/>
        </p:nvSpPr>
        <p:spPr>
          <a:xfrm>
            <a:off x="927168" y="2751104"/>
            <a:ext cx="5486400" cy="457200"/>
          </a:xfrm>
          <a:prstGeom prst="rect">
            <a:avLst/>
          </a:prstGeom>
          <a:noFill/>
          <a:ln/>
        </p:spPr>
        <p:txBody>
          <a:bodyPr wrap="square" rtlCol="0" anchor="ctr"/>
          <a:lstStyle/>
          <a:p>
            <a:endParaRPr lang="en-US" sz="15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943033"/>
            <a:ext cx="7438650" cy="3739896"/>
          </a:xfrm>
          <a:prstGeom prst="rect">
            <a:avLst/>
          </a:prstGeom>
          <a:noFill/>
          <a:ln/>
        </p:spPr>
        <p:txBody>
          <a:bodyPr wrap="square" rtlCol="0" anchor="ctr"/>
          <a:lstStyle/>
          <a:p>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Bootstrap 和 ServerBootstrap</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EventLoop</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EventLoopGroup</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Channel</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ChannelHandler</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ChannelPipeline</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ChannelFuture</a:t>
            </a:r>
            <a:endParaRPr lang="en-US" sz="1500" dirty="0"/>
          </a:p>
          <a:p>
            <a:endParaRPr lang="en-US" sz="1500" dirty="0"/>
          </a:p>
          <a:p>
            <a:endParaRPr lang="en-US" sz="1500" dirty="0"/>
          </a:p>
        </p:txBody>
      </p:sp>
      <p:sp>
        <p:nvSpPr>
          <p:cNvPr id="5" name="Object4"/>
          <p:cNvSpPr/>
          <p:nvPr/>
        </p:nvSpPr>
        <p:spPr>
          <a:xfrm>
            <a:off x="443450" y="714775"/>
            <a:ext cx="1551361" cy="431623"/>
          </a:xfrm>
          <a:custGeom>
            <a:avLst/>
            <a:gdLst/>
            <a:ahLst/>
            <a:cxnLst/>
            <a:rect l="l" t="t" r="r" b="b"/>
            <a:pathLst>
              <a:path w="1551361" h="431623">
                <a:moveTo>
                  <a:pt x="0" y="0"/>
                </a:moveTo>
                <a:lnTo>
                  <a:pt x="1085953" y="0"/>
                </a:lnTo>
                <a:quadBezTo>
                  <a:pt x="1551361" y="0"/>
                  <a:pt x="1551361" y="129487"/>
                </a:quadBezTo>
                <a:lnTo>
                  <a:pt x="1551361" y="431623"/>
                </a:lnTo>
                <a:lnTo>
                  <a:pt x="465408" y="431623"/>
                </a:lnTo>
                <a:quadBezTo>
                  <a:pt x="0" y="431623"/>
                  <a:pt x="0" y="302136"/>
                </a:quadBezTo>
                <a:lnTo>
                  <a:pt x="0" y="0"/>
                </a:lnTo>
                <a:close/>
              </a:path>
            </a:pathLst>
          </a:custGeom>
          <a:solidFill>
            <a:srgbClr val="EC3447"/>
          </a:solidFill>
          <a:ln/>
        </p:spPr>
      </p:sp>
      <p:sp>
        <p:nvSpPr>
          <p:cNvPr id="6" name="Object5"/>
          <p:cNvSpPr/>
          <p:nvPr/>
        </p:nvSpPr>
        <p:spPr>
          <a:xfrm>
            <a:off x="443450" y="714775"/>
            <a:ext cx="1551361" cy="431623"/>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Netty组件介绍</a:t>
            </a:r>
            <a:endParaRPr lang="en-US" sz="1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799826" y="1257140"/>
            <a:ext cx="7438650" cy="105156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Netty 应用程序通过设置 bootstrap（引导）类的开始，该类提供了一个 用于应用程序网络层配置的容器</a:t>
            </a:r>
            <a:endParaRPr lang="en-US" sz="1500" dirty="0"/>
          </a:p>
          <a:p>
            <a:endParaRPr lang="en-US" sz="1500" dirty="0"/>
          </a:p>
        </p:txBody>
      </p:sp>
      <p:sp>
        <p:nvSpPr>
          <p:cNvPr id="5" name="Object4"/>
          <p:cNvSpPr/>
          <p:nvPr/>
        </p:nvSpPr>
        <p:spPr>
          <a:xfrm>
            <a:off x="443450" y="714775"/>
            <a:ext cx="1764154" cy="424023"/>
          </a:xfrm>
          <a:custGeom>
            <a:avLst/>
            <a:gdLst/>
            <a:ahLst/>
            <a:cxnLst/>
            <a:rect l="l" t="t" r="r" b="b"/>
            <a:pathLst>
              <a:path w="1764154" h="424023">
                <a:moveTo>
                  <a:pt x="0" y="0"/>
                </a:moveTo>
                <a:lnTo>
                  <a:pt x="1234908" y="0"/>
                </a:lnTo>
                <a:quadBezTo>
                  <a:pt x="1764154" y="0"/>
                  <a:pt x="1764154" y="127207"/>
                </a:quadBezTo>
                <a:lnTo>
                  <a:pt x="1764154" y="424023"/>
                </a:lnTo>
                <a:lnTo>
                  <a:pt x="529246" y="424023"/>
                </a:lnTo>
                <a:quadBezTo>
                  <a:pt x="0" y="424023"/>
                  <a:pt x="0" y="296816"/>
                </a:quadBezTo>
                <a:lnTo>
                  <a:pt x="0" y="0"/>
                </a:lnTo>
                <a:close/>
              </a:path>
            </a:pathLst>
          </a:custGeom>
          <a:solidFill>
            <a:srgbClr val="EC3447"/>
          </a:solidFill>
          <a:ln/>
        </p:spPr>
      </p:sp>
      <p:sp>
        <p:nvSpPr>
          <p:cNvPr id="6" name="Object5"/>
          <p:cNvSpPr/>
          <p:nvPr/>
        </p:nvSpPr>
        <p:spPr>
          <a:xfrm>
            <a:off x="443450" y="714775"/>
            <a:ext cx="1764154" cy="424023"/>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Netty-BootStrap</a:t>
            </a:r>
            <a:endParaRPr lang="en-US" sz="1500" dirty="0"/>
          </a:p>
        </p:txBody>
      </p:sp>
      <p:pic>
        <p:nvPicPr>
          <p:cNvPr id="7" name="Object 6" descr="https://fynotefile.oss-cn-zhangjiakou.aliyuncs.com/fynote/fyfile/15647/297181/f0cbf9d98f8247cd9e4c0db49c886dd5.png">    </p:cNvPr>
          <p:cNvPicPr>
            <a:picLocks noChangeAspect="1"/>
          </p:cNvPicPr>
          <p:nvPr/>
        </p:nvPicPr>
        <p:blipFill>
          <a:blip r:embed="rId4"/>
          <a:stretch>
            <a:fillRect/>
          </a:stretch>
        </p:blipFill>
        <p:spPr>
          <a:xfrm>
            <a:off x="2858399" y="2096250"/>
            <a:ext cx="3533598" cy="263686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799826" y="1257140"/>
            <a:ext cx="7438650" cy="224028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Netty 的 Channel 是对 Java 原生 Channel 的进一步封装，不仅封装了原生 Channel 操作的复杂性，还提供了一些很酷且实用的功能。</a:t>
            </a:r>
            <a:endParaRPr lang="en-US" sz="1500" dirty="0"/>
          </a:p>
          <a:p>
            <a:endParaRPr lang="en-US" sz="1500" dirty="0"/>
          </a:p>
          <a:p>
            <a:endParaRPr lang="en-US" sz="1500" dirty="0"/>
          </a:p>
        </p:txBody>
      </p:sp>
      <p:sp>
        <p:nvSpPr>
          <p:cNvPr id="5" name="Object4"/>
          <p:cNvSpPr/>
          <p:nvPr/>
        </p:nvSpPr>
        <p:spPr>
          <a:xfrm>
            <a:off x="443450" y="714775"/>
            <a:ext cx="1551361" cy="408824"/>
          </a:xfrm>
          <a:custGeom>
            <a:avLst/>
            <a:gdLst/>
            <a:ahLst/>
            <a:cxnLst/>
            <a:rect l="l" t="t" r="r" b="b"/>
            <a:pathLst>
              <a:path w="1551361" h="408824">
                <a:moveTo>
                  <a:pt x="0" y="0"/>
                </a:moveTo>
                <a:lnTo>
                  <a:pt x="1085953" y="0"/>
                </a:lnTo>
                <a:quadBezTo>
                  <a:pt x="1551361" y="0"/>
                  <a:pt x="1551361" y="122647"/>
                </a:quadBezTo>
                <a:lnTo>
                  <a:pt x="1551361" y="408824"/>
                </a:lnTo>
                <a:lnTo>
                  <a:pt x="465408" y="408824"/>
                </a:lnTo>
                <a:quadBezTo>
                  <a:pt x="0" y="408824"/>
                  <a:pt x="0" y="286177"/>
                </a:quadBezTo>
                <a:lnTo>
                  <a:pt x="0" y="0"/>
                </a:lnTo>
                <a:close/>
              </a:path>
            </a:pathLst>
          </a:custGeom>
          <a:solidFill>
            <a:srgbClr val="EC3447"/>
          </a:solidFill>
          <a:ln/>
        </p:spPr>
      </p:sp>
      <p:sp>
        <p:nvSpPr>
          <p:cNvPr id="6" name="Object5"/>
          <p:cNvSpPr/>
          <p:nvPr/>
        </p:nvSpPr>
        <p:spPr>
          <a:xfrm>
            <a:off x="443450" y="714775"/>
            <a:ext cx="1551361" cy="408824"/>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Netty-Channel</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934363" y="1343730"/>
            <a:ext cx="6407104" cy="1490472"/>
          </a:xfrm>
          <a:prstGeom prst="rect">
            <a:avLst/>
          </a:prstGeom>
          <a:noFill/>
          <a:ln/>
        </p:spPr>
        <p:txBody>
          <a:bodyPr wrap="square" rtlCol="0" anchor="ctr"/>
          <a:lstStyle/>
          <a:p>
            <a:r>
              <a:rPr lang="en-US" sz="1800" dirty="0">
                <a:solidFill>
                  <a:srgbClr val="333333"/>
                </a:solidFill>
                <a:latin typeface="Microsoft Yahei" pitchFamily="34" charset="0"/>
                <a:ea typeface="Microsoft Yahei" pitchFamily="34" charset="-122"/>
                <a:cs typeface="Microsoft Yahei" pitchFamily="34" charset="-120"/>
              </a:rPr>
              <a:t>由于微服务“各自为政的特性”使微服务的使用非常麻烦。</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通常我们会公司会有一个“前台小姐姐”作为统一入口，这就是网关</a:t>
            </a:r>
            <a:endParaRPr lang="en-US" sz="1500" dirty="0"/>
          </a:p>
          <a:p>
            <a:endParaRPr lang="en-US" sz="1500" dirty="0"/>
          </a:p>
        </p:txBody>
      </p:sp>
      <p:sp>
        <p:nvSpPr>
          <p:cNvPr id="5" name="Object4"/>
          <p:cNvSpPr/>
          <p:nvPr/>
        </p:nvSpPr>
        <p:spPr>
          <a:xfrm>
            <a:off x="434958" y="723267"/>
            <a:ext cx="998810" cy="408369"/>
          </a:xfrm>
          <a:custGeom>
            <a:avLst/>
            <a:gdLst/>
            <a:ahLst/>
            <a:cxnLst/>
            <a:rect l="l" t="t" r="r" b="b"/>
            <a:pathLst>
              <a:path w="998810" h="408369">
                <a:moveTo>
                  <a:pt x="0" y="0"/>
                </a:moveTo>
                <a:lnTo>
                  <a:pt x="699167" y="0"/>
                </a:lnTo>
                <a:quadBezTo>
                  <a:pt x="998810" y="0"/>
                  <a:pt x="998810" y="122511"/>
                </a:quadBezTo>
                <a:lnTo>
                  <a:pt x="998810" y="408369"/>
                </a:lnTo>
                <a:lnTo>
                  <a:pt x="299643" y="408369"/>
                </a:lnTo>
                <a:quadBezTo>
                  <a:pt x="0" y="408369"/>
                  <a:pt x="0" y="285858"/>
                </a:quadBezTo>
                <a:lnTo>
                  <a:pt x="0" y="0"/>
                </a:lnTo>
                <a:close/>
              </a:path>
            </a:pathLst>
          </a:custGeom>
          <a:solidFill>
            <a:srgbClr val="EC3447"/>
          </a:solidFill>
          <a:ln/>
        </p:spPr>
      </p:sp>
      <p:sp>
        <p:nvSpPr>
          <p:cNvPr id="6" name="Object5"/>
          <p:cNvSpPr/>
          <p:nvPr/>
        </p:nvSpPr>
        <p:spPr>
          <a:xfrm>
            <a:off x="434958" y="723267"/>
            <a:ext cx="998810" cy="408369"/>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网关背景</a:t>
            </a:r>
            <a:endParaRPr lang="en-US" sz="1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95837" y="1226741"/>
            <a:ext cx="8426615" cy="260604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EventLoop 用于处理 Channel 的 I/O 操作。</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一个单一的 EventLoop通常会处理多个 Channel 事件。</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一个EventLoopGroup 可以含有多于一个的 EventLoop 和 提供了一种迭代用于检索清单中的下一个</a:t>
            </a:r>
            <a:endParaRPr lang="en-US" sz="1500" dirty="0"/>
          </a:p>
          <a:p>
            <a:endParaRPr lang="en-US" sz="1500" dirty="0"/>
          </a:p>
          <a:p>
            <a:endParaRPr lang="en-US" sz="1500" dirty="0"/>
          </a:p>
        </p:txBody>
      </p:sp>
      <p:sp>
        <p:nvSpPr>
          <p:cNvPr id="5" name="Object4"/>
          <p:cNvSpPr/>
          <p:nvPr/>
        </p:nvSpPr>
        <p:spPr>
          <a:xfrm>
            <a:off x="443450" y="714775"/>
            <a:ext cx="1764154" cy="424023"/>
          </a:xfrm>
          <a:custGeom>
            <a:avLst/>
            <a:gdLst/>
            <a:ahLst/>
            <a:cxnLst/>
            <a:rect l="l" t="t" r="r" b="b"/>
            <a:pathLst>
              <a:path w="1764154" h="424023">
                <a:moveTo>
                  <a:pt x="0" y="0"/>
                </a:moveTo>
                <a:lnTo>
                  <a:pt x="1234908" y="0"/>
                </a:lnTo>
                <a:quadBezTo>
                  <a:pt x="1764154" y="0"/>
                  <a:pt x="1764154" y="127207"/>
                </a:quadBezTo>
                <a:lnTo>
                  <a:pt x="1764154" y="424023"/>
                </a:lnTo>
                <a:lnTo>
                  <a:pt x="529246" y="424023"/>
                </a:lnTo>
                <a:quadBezTo>
                  <a:pt x="0" y="424023"/>
                  <a:pt x="0" y="296816"/>
                </a:quadBezTo>
                <a:lnTo>
                  <a:pt x="0" y="0"/>
                </a:lnTo>
                <a:close/>
              </a:path>
            </a:pathLst>
          </a:custGeom>
          <a:solidFill>
            <a:srgbClr val="EC3447"/>
          </a:solidFill>
          <a:ln/>
        </p:spPr>
      </p:sp>
      <p:sp>
        <p:nvSpPr>
          <p:cNvPr id="6" name="Object5"/>
          <p:cNvSpPr/>
          <p:nvPr/>
        </p:nvSpPr>
        <p:spPr>
          <a:xfrm>
            <a:off x="443450" y="714775"/>
            <a:ext cx="1764154" cy="424023"/>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Netty-EventLoop</a:t>
            </a:r>
            <a:endParaRPr lang="en-US" sz="1500" dirty="0"/>
          </a:p>
          <a:p>
            <a:endParaRPr lang="en-US" sz="15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95837" y="1226741"/>
            <a:ext cx="8426615" cy="201168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EventLoopGroup 可以理解为一个线程池，对于服务端程序，我们一般会绑定两个线程池，一个用于处理 Accept 事件，一个用于处理读写事件。</a:t>
            </a: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
        <p:nvSpPr>
          <p:cNvPr id="5" name="Object4"/>
          <p:cNvSpPr/>
          <p:nvPr/>
        </p:nvSpPr>
        <p:spPr>
          <a:xfrm>
            <a:off x="443450" y="714775"/>
            <a:ext cx="2421170" cy="428535"/>
          </a:xfrm>
          <a:custGeom>
            <a:avLst/>
            <a:gdLst/>
            <a:ahLst/>
            <a:cxnLst/>
            <a:rect l="l" t="t" r="r" b="b"/>
            <a:pathLst>
              <a:path w="2421170" h="428535">
                <a:moveTo>
                  <a:pt x="0" y="0"/>
                </a:moveTo>
                <a:lnTo>
                  <a:pt x="1694819" y="0"/>
                </a:lnTo>
                <a:quadBezTo>
                  <a:pt x="2421170" y="0"/>
                  <a:pt x="2421170" y="128561"/>
                </a:quadBezTo>
                <a:lnTo>
                  <a:pt x="2421170" y="428535"/>
                </a:lnTo>
                <a:lnTo>
                  <a:pt x="726351" y="428535"/>
                </a:lnTo>
                <a:quadBezTo>
                  <a:pt x="0" y="428535"/>
                  <a:pt x="0" y="299975"/>
                </a:quadBezTo>
                <a:lnTo>
                  <a:pt x="0" y="0"/>
                </a:lnTo>
                <a:close/>
              </a:path>
            </a:pathLst>
          </a:custGeom>
          <a:solidFill>
            <a:srgbClr val="EC3447"/>
          </a:solidFill>
          <a:ln/>
        </p:spPr>
      </p:sp>
      <p:sp>
        <p:nvSpPr>
          <p:cNvPr id="6" name="Object5"/>
          <p:cNvSpPr/>
          <p:nvPr/>
        </p:nvSpPr>
        <p:spPr>
          <a:xfrm>
            <a:off x="443450" y="714775"/>
            <a:ext cx="2421170" cy="428535"/>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Netty-EventLoopGroup</a:t>
            </a:r>
            <a:endParaRPr lang="en-US" sz="1500" dirty="0"/>
          </a:p>
          <a:p>
            <a:endParaRPr lang="en-US" sz="15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564234" y="1158343"/>
            <a:ext cx="8344174" cy="397764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ChannelHandler 是核心业务处理接口，用于处理或拦截 IO 事件，并将其转发到 ChannelPipeline 中的下一个 ChannelHandler，运用的是责任链设计模式。</a:t>
            </a:r>
            <a:endParaRPr lang="en-US" sz="1500" dirty="0"/>
          </a:p>
          <a:p>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ChannelHandler 分为入站和出站两种：ChannelInboundHandler 和 ChannelOutboundHandler，不过一般不建议直接实现这两个接口，而是它们的抽象类：</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SimpleChannelInboundHandler</a:t>
            </a:r>
            <a:r>
              <a:rPr lang="en-US" sz="1500" dirty="0">
                <a:solidFill>
                  <a:srgbClr val="333333"/>
                </a:solidFill>
                <a:latin typeface="Microsoft Yahei" pitchFamily="34" charset="0"/>
                <a:ea typeface="Microsoft Yahei" pitchFamily="34" charset="-122"/>
                <a:cs typeface="Microsoft Yahei" pitchFamily="34" charset="-120"/>
              </a:rPr>
              <a:t>：处理入站事件，不建议直接使用</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ChannelOutboundHandlerAdapter</a:t>
            </a:r>
            <a:r>
              <a:rPr lang="en-US" sz="1500" dirty="0">
                <a:solidFill>
                  <a:srgbClr val="333333"/>
                </a:solidFill>
                <a:latin typeface="Microsoft Yahei" pitchFamily="34" charset="0"/>
                <a:ea typeface="Microsoft Yahei" pitchFamily="34" charset="-122"/>
                <a:cs typeface="Microsoft Yahei" pitchFamily="34" charset="-120"/>
              </a:rPr>
              <a:t>：处理出站事件</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ChannelDuplexHandler</a:t>
            </a:r>
            <a:r>
              <a:rPr lang="en-US" sz="1500" dirty="0">
                <a:solidFill>
                  <a:srgbClr val="333333"/>
                </a:solidFill>
                <a:latin typeface="Microsoft Yahei" pitchFamily="34" charset="0"/>
                <a:ea typeface="Microsoft Yahei" pitchFamily="34" charset="-122"/>
                <a:cs typeface="Microsoft Yahei" pitchFamily="34" charset="-120"/>
              </a:rPr>
              <a:t>：双向的</a:t>
            </a:r>
            <a:endParaRPr lang="en-US" sz="1500" dirty="0"/>
          </a:p>
          <a:p>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其中，SimpleChannelInboundHandler 相比于 ChannelInboundHandlerAdapter 优势更明显，它可以帮我们做资源的自动释放等操作。</a:t>
            </a:r>
            <a:endParaRPr lang="en-US" sz="1500" dirty="0"/>
          </a:p>
          <a:p>
            <a:endParaRPr lang="en-US" sz="1500" dirty="0"/>
          </a:p>
          <a:p>
            <a:endParaRPr lang="en-US" sz="1500" dirty="0"/>
          </a:p>
        </p:txBody>
      </p:sp>
      <p:sp>
        <p:nvSpPr>
          <p:cNvPr id="5" name="Object4"/>
          <p:cNvSpPr/>
          <p:nvPr/>
        </p:nvSpPr>
        <p:spPr>
          <a:xfrm>
            <a:off x="443450" y="714775"/>
            <a:ext cx="2273336" cy="370825"/>
          </a:xfrm>
          <a:custGeom>
            <a:avLst/>
            <a:gdLst/>
            <a:ahLst/>
            <a:cxnLst/>
            <a:rect l="l" t="t" r="r" b="b"/>
            <a:pathLst>
              <a:path w="2273336" h="370825">
                <a:moveTo>
                  <a:pt x="0" y="0"/>
                </a:moveTo>
                <a:lnTo>
                  <a:pt x="1591335" y="0"/>
                </a:lnTo>
                <a:quadBezTo>
                  <a:pt x="2273336" y="0"/>
                  <a:pt x="2273336" y="111247"/>
                </a:quadBezTo>
                <a:lnTo>
                  <a:pt x="2273336" y="370825"/>
                </a:lnTo>
                <a:lnTo>
                  <a:pt x="682001" y="370825"/>
                </a:lnTo>
                <a:quadBezTo>
                  <a:pt x="0" y="370825"/>
                  <a:pt x="0" y="259577"/>
                </a:quadBezTo>
                <a:lnTo>
                  <a:pt x="0" y="0"/>
                </a:lnTo>
                <a:close/>
              </a:path>
            </a:pathLst>
          </a:custGeom>
          <a:solidFill>
            <a:srgbClr val="EC3447"/>
          </a:solidFill>
          <a:ln/>
        </p:spPr>
      </p:sp>
      <p:sp>
        <p:nvSpPr>
          <p:cNvPr id="6" name="Object5"/>
          <p:cNvSpPr/>
          <p:nvPr/>
        </p:nvSpPr>
        <p:spPr>
          <a:xfrm>
            <a:off x="443450" y="714775"/>
            <a:ext cx="2273336" cy="370825"/>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Netty-ChannelHandler</a:t>
            </a:r>
            <a:endParaRPr lang="en-US" sz="15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799826" y="1257140"/>
            <a:ext cx="7907947" cy="132588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ChannelHandlerContext 保存着 Channel 的上下文，同时关联着一个 ChannelHandler，通过 ChannelHandlerContext，ChannelHandler 方能与 ChannelPipeline 或者其它 ChannelHandler 进行交互，ChannelHandlerContext 是它们之间的纽带</a:t>
            </a:r>
            <a:endParaRPr lang="en-US" sz="1500" dirty="0"/>
          </a:p>
          <a:p>
            <a:endParaRPr lang="en-US" sz="1500" dirty="0"/>
          </a:p>
        </p:txBody>
      </p:sp>
      <p:sp>
        <p:nvSpPr>
          <p:cNvPr id="5" name="Object4"/>
          <p:cNvSpPr/>
          <p:nvPr/>
        </p:nvSpPr>
        <p:spPr>
          <a:xfrm>
            <a:off x="443450" y="714775"/>
            <a:ext cx="3078908" cy="446822"/>
          </a:xfrm>
          <a:custGeom>
            <a:avLst/>
            <a:gdLst/>
            <a:ahLst/>
            <a:cxnLst/>
            <a:rect l="l" t="t" r="r" b="b"/>
            <a:pathLst>
              <a:path w="3078908" h="446822">
                <a:moveTo>
                  <a:pt x="0" y="0"/>
                </a:moveTo>
                <a:lnTo>
                  <a:pt x="2155235" y="0"/>
                </a:lnTo>
                <a:quadBezTo>
                  <a:pt x="3078908" y="0"/>
                  <a:pt x="3078908" y="134047"/>
                </a:quadBezTo>
                <a:lnTo>
                  <a:pt x="3078908" y="446822"/>
                </a:lnTo>
                <a:lnTo>
                  <a:pt x="923672" y="446822"/>
                </a:lnTo>
                <a:quadBezTo>
                  <a:pt x="0" y="446822"/>
                  <a:pt x="0" y="312776"/>
                </a:quadBezTo>
                <a:lnTo>
                  <a:pt x="0" y="0"/>
                </a:lnTo>
                <a:close/>
              </a:path>
            </a:pathLst>
          </a:custGeom>
          <a:solidFill>
            <a:srgbClr val="EC3447"/>
          </a:solidFill>
          <a:ln/>
        </p:spPr>
      </p:sp>
      <p:sp>
        <p:nvSpPr>
          <p:cNvPr id="6" name="Object5"/>
          <p:cNvSpPr/>
          <p:nvPr/>
        </p:nvSpPr>
        <p:spPr>
          <a:xfrm>
            <a:off x="443450" y="714775"/>
            <a:ext cx="3078908" cy="446822"/>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Netty-ChannelHandlerContext</a:t>
            </a:r>
            <a:endParaRPr lang="en-US" sz="15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799826" y="1257140"/>
            <a:ext cx="8289820" cy="443484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ChannelPipeline 是 ChannelHandler 的集合，它负责处理和拦截入站和出站的事件和操作，每个 Channel 都有一个 ChannelPipeline 与之对应，会自动创建。</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更确切地说，ChannelPipeline 中存储的是 ChannelHandlerContext 链，通过这个链把 ChannelHandler 连接起来，让我们仔细研究一下几者之间的关系：</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一个 Channel 对应一个 ChannelPipeline</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一个 ChannelPipeline 包含一条双向的 ChannelHandlerContext 链</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一个 ChannelHandlerContext 中包含一个 ChannelHandler</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一个 Channel 会绑定到一个 NioEventLoop 上</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一个 NioEventLoop 维护了一个 Selector（使用的是 Java 原生的 Selector）</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一个 NioEventLoop 相当于一个线程</a:t>
            </a:r>
            <a:endParaRPr lang="en-US" sz="1500" dirty="0"/>
          </a:p>
          <a:p>
            <a:endParaRPr lang="en-US" sz="1500" dirty="0"/>
          </a:p>
          <a:p>
            <a:endParaRPr lang="en-US" sz="1500" dirty="0"/>
          </a:p>
        </p:txBody>
      </p:sp>
      <p:sp>
        <p:nvSpPr>
          <p:cNvPr id="5" name="Object4"/>
          <p:cNvSpPr/>
          <p:nvPr/>
        </p:nvSpPr>
        <p:spPr>
          <a:xfrm>
            <a:off x="443450" y="714775"/>
            <a:ext cx="2394932" cy="378425"/>
          </a:xfrm>
          <a:custGeom>
            <a:avLst/>
            <a:gdLst/>
            <a:ahLst/>
            <a:cxnLst/>
            <a:rect l="l" t="t" r="r" b="b"/>
            <a:pathLst>
              <a:path w="2394932" h="378425">
                <a:moveTo>
                  <a:pt x="0" y="0"/>
                </a:moveTo>
                <a:lnTo>
                  <a:pt x="1676452" y="0"/>
                </a:lnTo>
                <a:quadBezTo>
                  <a:pt x="2394932" y="0"/>
                  <a:pt x="2394932" y="113527"/>
                </a:quadBezTo>
                <a:lnTo>
                  <a:pt x="2394932" y="378425"/>
                </a:lnTo>
                <a:lnTo>
                  <a:pt x="718479" y="378425"/>
                </a:lnTo>
                <a:quadBezTo>
                  <a:pt x="0" y="378425"/>
                  <a:pt x="0" y="264897"/>
                </a:quadBezTo>
                <a:lnTo>
                  <a:pt x="0" y="0"/>
                </a:lnTo>
                <a:close/>
              </a:path>
            </a:pathLst>
          </a:custGeom>
          <a:solidFill>
            <a:srgbClr val="EC3447"/>
          </a:solidFill>
          <a:ln/>
        </p:spPr>
      </p:sp>
      <p:sp>
        <p:nvSpPr>
          <p:cNvPr id="6" name="Object5"/>
          <p:cNvSpPr/>
          <p:nvPr/>
        </p:nvSpPr>
        <p:spPr>
          <a:xfrm>
            <a:off x="443450" y="714775"/>
            <a:ext cx="2394932" cy="378425"/>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Netty-ChannelPipeline</a:t>
            </a:r>
            <a:endParaRPr lang="en-US" sz="15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799826" y="1257140"/>
            <a:ext cx="7438650" cy="27889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Netty 所有的 I/O 操作都是异步。因为一个操作可能无法立即返回，我们需要有一种方法在以后确定它的结果。出于这个目的，Netty 提供了接口 ChannelFuture,它的 addListener 方法注册了一个 ChannelFutureListener ，当操 作完成时，可以被通知（不管成功与否）</a:t>
            </a:r>
            <a:endParaRPr lang="en-US" sz="1500" dirty="0"/>
          </a:p>
          <a:p>
            <a:endParaRPr lang="en-US" sz="1500" dirty="0"/>
          </a:p>
          <a:p>
            <a:endParaRPr lang="en-US" sz="1500" dirty="0"/>
          </a:p>
        </p:txBody>
      </p:sp>
      <p:sp>
        <p:nvSpPr>
          <p:cNvPr id="5" name="Object4"/>
          <p:cNvSpPr/>
          <p:nvPr/>
        </p:nvSpPr>
        <p:spPr>
          <a:xfrm>
            <a:off x="443450" y="714775"/>
            <a:ext cx="2151740" cy="431623"/>
          </a:xfrm>
          <a:custGeom>
            <a:avLst/>
            <a:gdLst/>
            <a:ahLst/>
            <a:cxnLst/>
            <a:rect l="l" t="t" r="r" b="b"/>
            <a:pathLst>
              <a:path w="2151740" h="431623">
                <a:moveTo>
                  <a:pt x="0" y="0"/>
                </a:moveTo>
                <a:lnTo>
                  <a:pt x="1506218" y="0"/>
                </a:lnTo>
                <a:quadBezTo>
                  <a:pt x="2151740" y="0"/>
                  <a:pt x="2151740" y="129487"/>
                </a:quadBezTo>
                <a:lnTo>
                  <a:pt x="2151740" y="431623"/>
                </a:lnTo>
                <a:lnTo>
                  <a:pt x="645522" y="431623"/>
                </a:lnTo>
                <a:quadBezTo>
                  <a:pt x="0" y="431623"/>
                  <a:pt x="0" y="302136"/>
                </a:quadBezTo>
                <a:lnTo>
                  <a:pt x="0" y="0"/>
                </a:lnTo>
                <a:close/>
              </a:path>
            </a:pathLst>
          </a:custGeom>
          <a:solidFill>
            <a:srgbClr val="EC3447"/>
          </a:solidFill>
          <a:ln/>
        </p:spPr>
      </p:sp>
      <p:sp>
        <p:nvSpPr>
          <p:cNvPr id="6" name="Object5"/>
          <p:cNvSpPr/>
          <p:nvPr/>
        </p:nvSpPr>
        <p:spPr>
          <a:xfrm>
            <a:off x="443450" y="714775"/>
            <a:ext cx="2151740" cy="431623"/>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Netty-ChannelFuture</a:t>
            </a:r>
            <a:endParaRPr lang="en-US" sz="1500" dirty="0"/>
          </a:p>
          <a:p>
            <a:endParaRPr lang="en-US" sz="15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799826" y="1257140"/>
            <a:ext cx="7438650" cy="77724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Netty写一个简单聊天室</a:t>
            </a:r>
            <a:endParaRPr lang="en-US" sz="1500" dirty="0"/>
          </a:p>
          <a:p>
            <a:endParaRPr lang="en-US" sz="1500" dirty="0"/>
          </a:p>
        </p:txBody>
      </p:sp>
      <p:sp>
        <p:nvSpPr>
          <p:cNvPr id="5" name="Object4"/>
          <p:cNvSpPr/>
          <p:nvPr/>
        </p:nvSpPr>
        <p:spPr>
          <a:xfrm>
            <a:off x="443450" y="714775"/>
            <a:ext cx="745789" cy="393624"/>
          </a:xfrm>
          <a:custGeom>
            <a:avLst/>
            <a:gdLst/>
            <a:ahLst/>
            <a:cxnLst/>
            <a:rect l="l" t="t" r="r" b="b"/>
            <a:pathLst>
              <a:path w="745789" h="393624">
                <a:moveTo>
                  <a:pt x="0" y="0"/>
                </a:moveTo>
                <a:lnTo>
                  <a:pt x="522053" y="0"/>
                </a:lnTo>
                <a:quadBezTo>
                  <a:pt x="745789" y="0"/>
                  <a:pt x="745789" y="118087"/>
                </a:quadBezTo>
                <a:lnTo>
                  <a:pt x="745789" y="393624"/>
                </a:lnTo>
                <a:lnTo>
                  <a:pt x="223737" y="393624"/>
                </a:lnTo>
                <a:quadBezTo>
                  <a:pt x="0" y="393624"/>
                  <a:pt x="0" y="275537"/>
                </a:quadBezTo>
                <a:lnTo>
                  <a:pt x="0" y="0"/>
                </a:lnTo>
                <a:close/>
              </a:path>
            </a:pathLst>
          </a:custGeom>
          <a:solidFill>
            <a:srgbClr val="EC3447"/>
          </a:solidFill>
          <a:ln/>
        </p:spPr>
      </p:sp>
      <p:sp>
        <p:nvSpPr>
          <p:cNvPr id="6" name="Object5"/>
          <p:cNvSpPr/>
          <p:nvPr/>
        </p:nvSpPr>
        <p:spPr>
          <a:xfrm>
            <a:off x="443450" y="714775"/>
            <a:ext cx="745789" cy="393624"/>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a:t>
            </a:r>
            <a:endParaRPr lang="en-US" sz="15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799826" y="1257140"/>
            <a:ext cx="7438650" cy="173736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Netty服务端构建</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NettyHandler实现</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Netty对应核心业务处理逻辑</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Netty构建请求客户端</a:t>
            </a:r>
            <a:endParaRPr lang="en-US" sz="1500" dirty="0"/>
          </a:p>
          <a:p>
            <a:endParaRPr lang="en-US" sz="1500" dirty="0"/>
          </a:p>
        </p:txBody>
      </p:sp>
      <p:sp>
        <p:nvSpPr>
          <p:cNvPr id="5" name="Object4"/>
          <p:cNvSpPr/>
          <p:nvPr/>
        </p:nvSpPr>
        <p:spPr>
          <a:xfrm>
            <a:off x="443450" y="714775"/>
            <a:ext cx="2325545" cy="416856"/>
          </a:xfrm>
          <a:custGeom>
            <a:avLst/>
            <a:gdLst/>
            <a:ahLst/>
            <a:cxnLst/>
            <a:rect l="l" t="t" r="r" b="b"/>
            <a:pathLst>
              <a:path w="2325545" h="416856">
                <a:moveTo>
                  <a:pt x="0" y="0"/>
                </a:moveTo>
                <a:lnTo>
                  <a:pt x="1627882" y="0"/>
                </a:lnTo>
                <a:quadBezTo>
                  <a:pt x="2325545" y="0"/>
                  <a:pt x="2325545" y="125057"/>
                </a:quadBezTo>
                <a:lnTo>
                  <a:pt x="2325545" y="416856"/>
                </a:lnTo>
                <a:lnTo>
                  <a:pt x="697664" y="416856"/>
                </a:lnTo>
                <a:quadBezTo>
                  <a:pt x="0" y="416856"/>
                  <a:pt x="0" y="291799"/>
                </a:quadBezTo>
                <a:lnTo>
                  <a:pt x="0" y="0"/>
                </a:lnTo>
                <a:close/>
              </a:path>
            </a:pathLst>
          </a:custGeom>
          <a:solidFill>
            <a:srgbClr val="EC3447"/>
          </a:solidFill>
          <a:ln/>
        </p:spPr>
      </p:sp>
      <p:sp>
        <p:nvSpPr>
          <p:cNvPr id="6" name="Object5"/>
          <p:cNvSpPr/>
          <p:nvPr/>
        </p:nvSpPr>
        <p:spPr>
          <a:xfrm>
            <a:off x="443450" y="714775"/>
            <a:ext cx="2325545" cy="416856"/>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Netty核心逻辑处理</a:t>
            </a:r>
            <a:endParaRPr lang="en-US" sz="15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323603" y="2114550"/>
            <a:ext cx="2703960"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创建并启动容器</a:t>
            </a:r>
            <a:endParaRPr lang="en-US" sz="1500" dirty="0"/>
          </a:p>
        </p:txBody>
      </p:sp>
      <p:sp>
        <p:nvSpPr>
          <p:cNvPr id="5" name="Object4"/>
          <p:cNvSpPr/>
          <p:nvPr/>
        </p:nvSpPr>
        <p:spPr>
          <a:xfrm>
            <a:off x="443450" y="714775"/>
            <a:ext cx="1616385" cy="395998"/>
          </a:xfrm>
          <a:custGeom>
            <a:avLst/>
            <a:gdLst/>
            <a:ahLst/>
            <a:cxnLst/>
            <a:rect l="l" t="t" r="r" b="b"/>
            <a:pathLst>
              <a:path w="1616385" h="395998">
                <a:moveTo>
                  <a:pt x="0" y="0"/>
                </a:moveTo>
                <a:lnTo>
                  <a:pt x="1131469" y="0"/>
                </a:lnTo>
                <a:quadBezTo>
                  <a:pt x="1616385" y="0"/>
                  <a:pt x="1616385" y="118799"/>
                </a:quadBezTo>
                <a:lnTo>
                  <a:pt x="1616385" y="395998"/>
                </a:lnTo>
                <a:lnTo>
                  <a:pt x="484915" y="395998"/>
                </a:lnTo>
                <a:quadBezTo>
                  <a:pt x="0" y="395998"/>
                  <a:pt x="0" y="277199"/>
                </a:quadBezTo>
                <a:lnTo>
                  <a:pt x="0" y="0"/>
                </a:lnTo>
                <a:close/>
              </a:path>
            </a:pathLst>
          </a:custGeom>
          <a:solidFill>
            <a:srgbClr val="EC3447"/>
          </a:solidFill>
          <a:ln/>
        </p:spPr>
      </p:sp>
      <p:sp>
        <p:nvSpPr>
          <p:cNvPr id="6" name="Object5"/>
          <p:cNvSpPr/>
          <p:nvPr/>
        </p:nvSpPr>
        <p:spPr>
          <a:xfrm>
            <a:off x="443450" y="714775"/>
            <a:ext cx="1616385" cy="395998"/>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创建并启动容器</a:t>
            </a:r>
            <a:endParaRPr lang="en-US" sz="15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359488" y="2004822"/>
            <a:ext cx="3679691"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五、整合配置中心和注册中心</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934363" y="1343730"/>
            <a:ext cx="6407104" cy="2414016"/>
          </a:xfrm>
          <a:prstGeom prst="rect">
            <a:avLst/>
          </a:prstGeom>
          <a:noFill/>
          <a:ln/>
        </p:spPr>
        <p:txBody>
          <a:bodyPr wrap="square" rtlCol="0" anchor="ctr"/>
          <a:lstStyle/>
          <a:p>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统一入口</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鉴权校验</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动态路由</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减少客户端与服务端的耦合</a:t>
            </a:r>
            <a:endParaRPr lang="en-US" sz="1500" dirty="0"/>
          </a:p>
          <a:p>
            <a:endParaRPr lang="en-US" sz="1500" dirty="0"/>
          </a:p>
          <a:p>
            <a:endParaRPr lang="en-US" sz="1500" dirty="0"/>
          </a:p>
        </p:txBody>
      </p:sp>
      <p:sp>
        <p:nvSpPr>
          <p:cNvPr id="5" name="Object4"/>
          <p:cNvSpPr/>
          <p:nvPr/>
        </p:nvSpPr>
        <p:spPr>
          <a:xfrm>
            <a:off x="434958" y="723267"/>
            <a:ext cx="998810" cy="408369"/>
          </a:xfrm>
          <a:custGeom>
            <a:avLst/>
            <a:gdLst/>
            <a:ahLst/>
            <a:cxnLst/>
            <a:rect l="l" t="t" r="r" b="b"/>
            <a:pathLst>
              <a:path w="998810" h="408369">
                <a:moveTo>
                  <a:pt x="0" y="0"/>
                </a:moveTo>
                <a:lnTo>
                  <a:pt x="699167" y="0"/>
                </a:lnTo>
                <a:quadBezTo>
                  <a:pt x="998810" y="0"/>
                  <a:pt x="998810" y="122511"/>
                </a:quadBezTo>
                <a:lnTo>
                  <a:pt x="998810" y="408369"/>
                </a:lnTo>
                <a:lnTo>
                  <a:pt x="299643" y="408369"/>
                </a:lnTo>
                <a:quadBezTo>
                  <a:pt x="0" y="408369"/>
                  <a:pt x="0" y="285858"/>
                </a:quadBezTo>
                <a:lnTo>
                  <a:pt x="0" y="0"/>
                </a:lnTo>
                <a:close/>
              </a:path>
            </a:pathLst>
          </a:custGeom>
          <a:solidFill>
            <a:srgbClr val="EC3447"/>
          </a:solidFill>
          <a:ln/>
        </p:spPr>
      </p:sp>
      <p:sp>
        <p:nvSpPr>
          <p:cNvPr id="6" name="Object5"/>
          <p:cNvSpPr/>
          <p:nvPr/>
        </p:nvSpPr>
        <p:spPr>
          <a:xfrm>
            <a:off x="434958" y="723267"/>
            <a:ext cx="998810" cy="408369"/>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网关作用</a:t>
            </a:r>
            <a:endParaRPr lang="en-US" sz="15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878849" y="2004822"/>
            <a:ext cx="3679691"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六、扩展点——过滤器链</a:t>
            </a:r>
            <a:endParaRPr lang="en-US" sz="15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pic>
        <p:nvPicPr>
          <p:cNvPr id="4" name="Object 3" descr="https://fynotefile.oss-cn-zhangjiakou.aliyuncs.com/fynote/fyfile/15647/109515/f05c2953fd2f476aa4c624f489f9cc5f.png">    </p:cNvPr>
          <p:cNvPicPr>
            <a:picLocks noChangeAspect="1"/>
          </p:cNvPicPr>
          <p:nvPr/>
        </p:nvPicPr>
        <p:blipFill>
          <a:blip r:embed="rId4"/>
          <a:stretch>
            <a:fillRect/>
          </a:stretch>
        </p:blipFill>
        <p:spPr>
          <a:xfrm>
            <a:off x="2550826" y="0"/>
            <a:ext cx="4042348" cy="5143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43450" y="714775"/>
            <a:ext cx="1803822" cy="470137"/>
          </a:xfrm>
          <a:custGeom>
            <a:avLst/>
            <a:gdLst/>
            <a:ahLst/>
            <a:cxnLst/>
            <a:rect l="l" t="t" r="r" b="b"/>
            <a:pathLst>
              <a:path w="1803822" h="470137">
                <a:moveTo>
                  <a:pt x="0" y="0"/>
                </a:moveTo>
                <a:lnTo>
                  <a:pt x="1262676" y="0"/>
                </a:lnTo>
                <a:quadBezTo>
                  <a:pt x="1803822" y="0"/>
                  <a:pt x="1803822" y="141041"/>
                </a:quadBezTo>
                <a:lnTo>
                  <a:pt x="1803822" y="470137"/>
                </a:lnTo>
                <a:lnTo>
                  <a:pt x="541147" y="470137"/>
                </a:lnTo>
                <a:quadBezTo>
                  <a:pt x="0" y="470137"/>
                  <a:pt x="0" y="329096"/>
                </a:quadBezTo>
                <a:lnTo>
                  <a:pt x="0" y="0"/>
                </a:lnTo>
                <a:close/>
              </a:path>
            </a:pathLst>
          </a:custGeom>
          <a:solidFill>
            <a:srgbClr val="EC3447"/>
          </a:solidFill>
          <a:ln/>
        </p:spPr>
      </p:sp>
      <p:sp>
        <p:nvSpPr>
          <p:cNvPr id="5" name="Object4"/>
          <p:cNvSpPr/>
          <p:nvPr/>
        </p:nvSpPr>
        <p:spPr>
          <a:xfrm>
            <a:off x="443450" y="714775"/>
            <a:ext cx="1803822" cy="470137"/>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自研网关的过滤器</a:t>
            </a:r>
            <a:endParaRPr lang="en-US" sz="1500" dirty="0"/>
          </a:p>
          <a:p>
            <a:endParaRPr lang="en-US" sz="1500" dirty="0"/>
          </a:p>
        </p:txBody>
      </p:sp>
      <p:pic>
        <p:nvPicPr>
          <p:cNvPr id="6" name="Object 5" descr="https://fynotefile.oss-cn-zhangjiakou.aliyuncs.com/fynote/fyfile/15647/297181/bb134828ef874cc19527267c74d8ee4c.png">    </p:cNvPr>
          <p:cNvPicPr>
            <a:picLocks noChangeAspect="1"/>
          </p:cNvPicPr>
          <p:nvPr/>
        </p:nvPicPr>
        <p:blipFill>
          <a:blip r:embed="rId4"/>
          <a:stretch>
            <a:fillRect/>
          </a:stretch>
        </p:blipFill>
        <p:spPr>
          <a:xfrm>
            <a:off x="2642425" y="0"/>
            <a:ext cx="3859150" cy="5143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43450" y="714775"/>
            <a:ext cx="1893088" cy="413332"/>
          </a:xfrm>
          <a:custGeom>
            <a:avLst/>
            <a:gdLst/>
            <a:ahLst/>
            <a:cxnLst/>
            <a:rect l="l" t="t" r="r" b="b"/>
            <a:pathLst>
              <a:path w="1893088" h="413332">
                <a:moveTo>
                  <a:pt x="0" y="0"/>
                </a:moveTo>
                <a:lnTo>
                  <a:pt x="1325161" y="0"/>
                </a:lnTo>
                <a:quadBezTo>
                  <a:pt x="1893088" y="0"/>
                  <a:pt x="1893088" y="123999"/>
                </a:quadBezTo>
                <a:lnTo>
                  <a:pt x="1893088" y="413332"/>
                </a:lnTo>
                <a:lnTo>
                  <a:pt x="567926" y="413332"/>
                </a:lnTo>
                <a:quadBezTo>
                  <a:pt x="0" y="413332"/>
                  <a:pt x="0" y="289332"/>
                </a:quadBezTo>
                <a:lnTo>
                  <a:pt x="0" y="0"/>
                </a:lnTo>
                <a:close/>
              </a:path>
            </a:pathLst>
          </a:custGeom>
          <a:solidFill>
            <a:srgbClr val="EC3447"/>
          </a:solidFill>
          <a:ln/>
        </p:spPr>
      </p:sp>
      <p:sp>
        <p:nvSpPr>
          <p:cNvPr id="5" name="Object4"/>
          <p:cNvSpPr/>
          <p:nvPr/>
        </p:nvSpPr>
        <p:spPr>
          <a:xfrm>
            <a:off x="443450" y="714775"/>
            <a:ext cx="1893088" cy="413332"/>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核心接口类及实现类</a:t>
            </a:r>
            <a:endParaRPr lang="en-US" sz="1500" dirty="0"/>
          </a:p>
        </p:txBody>
      </p:sp>
      <p:sp>
        <p:nvSpPr>
          <p:cNvPr id="6" name="Object5"/>
          <p:cNvSpPr/>
          <p:nvPr/>
        </p:nvSpPr>
        <p:spPr>
          <a:xfrm>
            <a:off x="799826" y="1257140"/>
            <a:ext cx="7438650" cy="2057400"/>
          </a:xfrm>
          <a:prstGeom prst="rect">
            <a:avLst/>
          </a:prstGeom>
          <a:noFill/>
          <a:ln/>
        </p:spPr>
        <p:txBody>
          <a:bodyPr wrap="square" rtlCol="0" anchor="ctr"/>
          <a:lstStyle/>
          <a:p>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接口：FilterInterface</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过滤器注解：@Filter</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工厂生产类：FilterChainFactory</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过滤器链条：GatewayFilterChain</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过滤器链条工厂实现：GatewayFilterChainFactory</a:t>
            </a:r>
            <a:endParaRPr lang="en-US" sz="15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586708" y="1956132"/>
            <a:ext cx="4410043"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动态获取规则设置到上下文中</a:t>
            </a:r>
            <a:endParaRPr lang="en-US" sz="15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586708" y="1956132"/>
            <a:ext cx="4410043"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自定义过滤器——负载均衡器</a:t>
            </a:r>
            <a:endParaRPr lang="en-US" sz="15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619168" y="2004822"/>
            <a:ext cx="4410043"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自定义过滤器——路由请求</a:t>
            </a:r>
            <a:endParaRPr lang="en-US" sz="15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619168" y="2004822"/>
            <a:ext cx="4410043"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七、实现网关系统的稳定性</a:t>
            </a:r>
            <a:endParaRPr lang="en-US" sz="15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670583" y="2004822"/>
            <a:ext cx="1802835"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系统高可用</a:t>
            </a:r>
            <a:endParaRPr lang="en-US" sz="15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43450" y="714775"/>
            <a:ext cx="1309073" cy="413332"/>
          </a:xfrm>
          <a:custGeom>
            <a:avLst/>
            <a:gdLst/>
            <a:ahLst/>
            <a:cxnLst/>
            <a:rect l="l" t="t" r="r" b="b"/>
            <a:pathLst>
              <a:path w="1309073" h="413332">
                <a:moveTo>
                  <a:pt x="0" y="0"/>
                </a:moveTo>
                <a:lnTo>
                  <a:pt x="916351" y="0"/>
                </a:lnTo>
                <a:quadBezTo>
                  <a:pt x="1309073" y="0"/>
                  <a:pt x="1309073" y="123999"/>
                </a:quadBezTo>
                <a:lnTo>
                  <a:pt x="1309073" y="413332"/>
                </a:lnTo>
                <a:lnTo>
                  <a:pt x="392722" y="413332"/>
                </a:lnTo>
                <a:quadBezTo>
                  <a:pt x="0" y="413332"/>
                  <a:pt x="0" y="289332"/>
                </a:quadBezTo>
                <a:lnTo>
                  <a:pt x="0" y="0"/>
                </a:lnTo>
                <a:close/>
              </a:path>
            </a:pathLst>
          </a:custGeom>
          <a:solidFill>
            <a:srgbClr val="EC3447"/>
          </a:solidFill>
          <a:ln/>
        </p:spPr>
      </p:sp>
      <p:sp>
        <p:nvSpPr>
          <p:cNvPr id="5" name="Object4"/>
          <p:cNvSpPr/>
          <p:nvPr/>
        </p:nvSpPr>
        <p:spPr>
          <a:xfrm>
            <a:off x="443450" y="714775"/>
            <a:ext cx="1309073" cy="413332"/>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高可用定义</a:t>
            </a:r>
            <a:endParaRPr lang="en-US" sz="1500" dirty="0"/>
          </a:p>
        </p:txBody>
      </p:sp>
      <p:sp>
        <p:nvSpPr>
          <p:cNvPr id="6" name="Object5"/>
          <p:cNvSpPr/>
          <p:nvPr/>
        </p:nvSpPr>
        <p:spPr>
          <a:xfrm>
            <a:off x="580821" y="1549147"/>
            <a:ext cx="7438650" cy="786384"/>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高可用(High availability，即 HA)的主要目的是为了保障「业务的连续性」，即在用户眼里，业务永远是正常的对外提供服务。</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10790" y="1199369"/>
            <a:ext cx="6407104" cy="2414016"/>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路由和负载均衡</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安全性和访问控制</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协议转换和数据格式转换</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监控和分析</a:t>
            </a:r>
            <a:endParaRPr lang="en-US" sz="1500" dirty="0"/>
          </a:p>
          <a:p>
            <a:endParaRPr lang="en-US" sz="1500" dirty="0"/>
          </a:p>
          <a:p>
            <a:endParaRPr lang="en-US" sz="1500" dirty="0"/>
          </a:p>
        </p:txBody>
      </p:sp>
      <p:sp>
        <p:nvSpPr>
          <p:cNvPr id="5" name="Object4"/>
          <p:cNvSpPr/>
          <p:nvPr/>
        </p:nvSpPr>
        <p:spPr>
          <a:xfrm>
            <a:off x="434958" y="723267"/>
            <a:ext cx="998810" cy="408369"/>
          </a:xfrm>
          <a:custGeom>
            <a:avLst/>
            <a:gdLst/>
            <a:ahLst/>
            <a:cxnLst/>
            <a:rect l="l" t="t" r="r" b="b"/>
            <a:pathLst>
              <a:path w="998810" h="408369">
                <a:moveTo>
                  <a:pt x="0" y="0"/>
                </a:moveTo>
                <a:lnTo>
                  <a:pt x="699167" y="0"/>
                </a:lnTo>
                <a:quadBezTo>
                  <a:pt x="998810" y="0"/>
                  <a:pt x="998810" y="122511"/>
                </a:quadBezTo>
                <a:lnTo>
                  <a:pt x="998810" y="408369"/>
                </a:lnTo>
                <a:lnTo>
                  <a:pt x="299643" y="408369"/>
                </a:lnTo>
                <a:quadBezTo>
                  <a:pt x="0" y="408369"/>
                  <a:pt x="0" y="285858"/>
                </a:quadBezTo>
                <a:lnTo>
                  <a:pt x="0" y="0"/>
                </a:lnTo>
                <a:close/>
              </a:path>
            </a:pathLst>
          </a:custGeom>
          <a:solidFill>
            <a:srgbClr val="EC3447"/>
          </a:solidFill>
          <a:ln/>
        </p:spPr>
      </p:sp>
      <p:sp>
        <p:nvSpPr>
          <p:cNvPr id="6" name="Object5"/>
          <p:cNvSpPr/>
          <p:nvPr/>
        </p:nvSpPr>
        <p:spPr>
          <a:xfrm>
            <a:off x="434958" y="723267"/>
            <a:ext cx="998810" cy="408369"/>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网关优势</a:t>
            </a:r>
            <a:endParaRPr lang="en-US" sz="15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pic>
        <p:nvPicPr>
          <p:cNvPr id="4" name="Object 3" descr="https://fynotefile.oss-cn-zhangjiakou.aliyuncs.com/fynote/fyfile/15647/297181/eb4c53e1e32149f4a3d25ccbf632483c.png">    </p:cNvPr>
          <p:cNvPicPr>
            <a:picLocks noChangeAspect="1"/>
          </p:cNvPicPr>
          <p:nvPr/>
        </p:nvPicPr>
        <p:blipFill>
          <a:blip r:embed="rId4"/>
          <a:stretch>
            <a:fillRect/>
          </a:stretch>
        </p:blipFill>
        <p:spPr>
          <a:xfrm>
            <a:off x="-52144" y="1146812"/>
            <a:ext cx="9018854" cy="24405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023995" y="1879676"/>
            <a:ext cx="3304587"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高可用解决方案</a:t>
            </a:r>
            <a:endParaRPr lang="en-US" sz="15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43450" y="714775"/>
            <a:ext cx="996208" cy="402903"/>
          </a:xfrm>
          <a:custGeom>
            <a:avLst/>
            <a:gdLst/>
            <a:ahLst/>
            <a:cxnLst/>
            <a:rect l="l" t="t" r="r" b="b"/>
            <a:pathLst>
              <a:path w="996208" h="402903">
                <a:moveTo>
                  <a:pt x="0" y="0"/>
                </a:moveTo>
                <a:lnTo>
                  <a:pt x="697346" y="0"/>
                </a:lnTo>
                <a:quadBezTo>
                  <a:pt x="996208" y="0"/>
                  <a:pt x="996208" y="120871"/>
                </a:quadBezTo>
                <a:lnTo>
                  <a:pt x="996208" y="402903"/>
                </a:lnTo>
                <a:lnTo>
                  <a:pt x="298862" y="402903"/>
                </a:lnTo>
                <a:quadBezTo>
                  <a:pt x="0" y="402903"/>
                  <a:pt x="0" y="282032"/>
                </a:quadBezTo>
                <a:lnTo>
                  <a:pt x="0" y="0"/>
                </a:lnTo>
                <a:close/>
              </a:path>
            </a:pathLst>
          </a:custGeom>
          <a:solidFill>
            <a:srgbClr val="EC3447"/>
          </a:solidFill>
          <a:ln/>
        </p:spPr>
      </p:sp>
      <p:sp>
        <p:nvSpPr>
          <p:cNvPr id="5" name="Object4"/>
          <p:cNvSpPr/>
          <p:nvPr/>
        </p:nvSpPr>
        <p:spPr>
          <a:xfrm>
            <a:off x="443450" y="714775"/>
            <a:ext cx="996208" cy="402903"/>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负载均衡</a:t>
            </a:r>
            <a:endParaRPr lang="en-US" sz="1500" dirty="0"/>
          </a:p>
        </p:txBody>
      </p:sp>
      <p:pic>
        <p:nvPicPr>
          <p:cNvPr id="6" name="Object 5" descr="https://fynotefile.oss-cn-zhangjiakou.aliyuncs.com/fynote/fyfile/15647/297181/2bc70801932845a2ae456b313a10a51a.png">    </p:cNvPr>
          <p:cNvPicPr>
            <a:picLocks noChangeAspect="1"/>
          </p:cNvPicPr>
          <p:nvPr/>
        </p:nvPicPr>
        <p:blipFill>
          <a:blip r:embed="rId4"/>
          <a:stretch>
            <a:fillRect/>
          </a:stretch>
        </p:blipFill>
        <p:spPr>
          <a:xfrm>
            <a:off x="62573" y="1229690"/>
            <a:ext cx="9144000" cy="391381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pic>
        <p:nvPicPr>
          <p:cNvPr id="4" name="Object 3" descr="https://fynotefile.oss-cn-zhangjiakou.aliyuncs.com/fynote/fyfile/15647/297181/e4c47ddeaa1b433fb290a99c1b310d2e.png">    </p:cNvPr>
          <p:cNvPicPr>
            <a:picLocks noChangeAspect="1"/>
          </p:cNvPicPr>
          <p:nvPr/>
        </p:nvPicPr>
        <p:blipFill>
          <a:blip r:embed="rId4"/>
          <a:stretch>
            <a:fillRect/>
          </a:stretch>
        </p:blipFill>
        <p:spPr>
          <a:xfrm>
            <a:off x="1076634" y="1115011"/>
            <a:ext cx="7488298" cy="4226636"/>
          </a:xfrm>
          <a:prstGeom prst="rect">
            <a:avLst/>
          </a:prstGeom>
        </p:spPr>
      </p:pic>
      <p:sp>
        <p:nvSpPr>
          <p:cNvPr id="5" name="Object4"/>
          <p:cNvSpPr/>
          <p:nvPr/>
        </p:nvSpPr>
        <p:spPr>
          <a:xfrm>
            <a:off x="360230" y="608067"/>
            <a:ext cx="1171378" cy="423760"/>
          </a:xfrm>
          <a:custGeom>
            <a:avLst/>
            <a:gdLst/>
            <a:ahLst/>
            <a:cxnLst/>
            <a:rect l="l" t="t" r="r" b="b"/>
            <a:pathLst>
              <a:path w="1171378" h="423760">
                <a:moveTo>
                  <a:pt x="0" y="0"/>
                </a:moveTo>
                <a:lnTo>
                  <a:pt x="819965" y="0"/>
                </a:lnTo>
                <a:quadBezTo>
                  <a:pt x="1171378" y="0"/>
                  <a:pt x="1171378" y="127128"/>
                </a:quadBezTo>
                <a:lnTo>
                  <a:pt x="1171378" y="423760"/>
                </a:lnTo>
                <a:lnTo>
                  <a:pt x="351413" y="423760"/>
                </a:lnTo>
                <a:quadBezTo>
                  <a:pt x="0" y="423760"/>
                  <a:pt x="0" y="296632"/>
                </a:quadBezTo>
                <a:lnTo>
                  <a:pt x="0" y="0"/>
                </a:lnTo>
                <a:close/>
              </a:path>
            </a:pathLst>
          </a:custGeom>
          <a:solidFill>
            <a:srgbClr val="EC3447"/>
          </a:solidFill>
          <a:ln/>
        </p:spPr>
      </p:sp>
      <p:sp>
        <p:nvSpPr>
          <p:cNvPr id="6" name="Object5"/>
          <p:cNvSpPr/>
          <p:nvPr/>
        </p:nvSpPr>
        <p:spPr>
          <a:xfrm>
            <a:off x="360230" y="608067"/>
            <a:ext cx="1171378" cy="423760"/>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多数据中心</a:t>
            </a:r>
            <a:endParaRPr lang="en-US" sz="15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60230" y="608067"/>
            <a:ext cx="1588531" cy="444618"/>
          </a:xfrm>
          <a:custGeom>
            <a:avLst/>
            <a:gdLst/>
            <a:ahLst/>
            <a:cxnLst/>
            <a:rect l="l" t="t" r="r" b="b"/>
            <a:pathLst>
              <a:path w="1588531" h="444618">
                <a:moveTo>
                  <a:pt x="0" y="0"/>
                </a:moveTo>
                <a:lnTo>
                  <a:pt x="1111972" y="0"/>
                </a:lnTo>
                <a:quadBezTo>
                  <a:pt x="1588531" y="0"/>
                  <a:pt x="1588531" y="133385"/>
                </a:quadBezTo>
                <a:lnTo>
                  <a:pt x="1588531" y="444618"/>
                </a:lnTo>
                <a:lnTo>
                  <a:pt x="476559" y="444618"/>
                </a:lnTo>
                <a:quadBezTo>
                  <a:pt x="0" y="444618"/>
                  <a:pt x="0" y="311233"/>
                </a:quadBezTo>
                <a:lnTo>
                  <a:pt x="0" y="0"/>
                </a:lnTo>
                <a:close/>
              </a:path>
            </a:pathLst>
          </a:custGeom>
          <a:solidFill>
            <a:srgbClr val="EC3447"/>
          </a:solidFill>
          <a:ln/>
        </p:spPr>
      </p:sp>
      <p:sp>
        <p:nvSpPr>
          <p:cNvPr id="5" name="Object4"/>
          <p:cNvSpPr/>
          <p:nvPr/>
        </p:nvSpPr>
        <p:spPr>
          <a:xfrm>
            <a:off x="360230" y="608067"/>
            <a:ext cx="1588531" cy="444618"/>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节点自动启动</a:t>
            </a:r>
            <a:endParaRPr lang="en-US" sz="1500" dirty="0"/>
          </a:p>
        </p:txBody>
      </p:sp>
      <p:sp>
        <p:nvSpPr>
          <p:cNvPr id="6" name="Object5"/>
          <p:cNvSpPr/>
          <p:nvPr/>
        </p:nvSpPr>
        <p:spPr>
          <a:xfrm>
            <a:off x="1073127" y="1998164"/>
            <a:ext cx="5788002" cy="51206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网关针对异常情况导致停止运行的节点会进行自动重启</a:t>
            </a:r>
            <a:endParaRPr lang="en-US" sz="15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60230" y="608067"/>
            <a:ext cx="1171378" cy="413332"/>
          </a:xfrm>
          <a:custGeom>
            <a:avLst/>
            <a:gdLst/>
            <a:ahLst/>
            <a:cxnLst/>
            <a:rect l="l" t="t" r="r" b="b"/>
            <a:pathLst>
              <a:path w="1171378" h="413332">
                <a:moveTo>
                  <a:pt x="0" y="0"/>
                </a:moveTo>
                <a:lnTo>
                  <a:pt x="819965" y="0"/>
                </a:lnTo>
                <a:quadBezTo>
                  <a:pt x="1171378" y="0"/>
                  <a:pt x="1171378" y="123999"/>
                </a:quadBezTo>
                <a:lnTo>
                  <a:pt x="1171378" y="413332"/>
                </a:lnTo>
                <a:lnTo>
                  <a:pt x="351413" y="413332"/>
                </a:lnTo>
                <a:quadBezTo>
                  <a:pt x="0" y="413332"/>
                  <a:pt x="0" y="289332"/>
                </a:quadBezTo>
                <a:lnTo>
                  <a:pt x="0" y="0"/>
                </a:lnTo>
                <a:close/>
              </a:path>
            </a:pathLst>
          </a:custGeom>
          <a:solidFill>
            <a:srgbClr val="EC3447"/>
          </a:solidFill>
          <a:ln/>
        </p:spPr>
      </p:sp>
      <p:sp>
        <p:nvSpPr>
          <p:cNvPr id="5" name="Object4"/>
          <p:cNvSpPr/>
          <p:nvPr/>
        </p:nvSpPr>
        <p:spPr>
          <a:xfrm>
            <a:off x="360230" y="608067"/>
            <a:ext cx="1171378" cy="413332"/>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接口重试</a:t>
            </a:r>
            <a:endParaRPr lang="en-US" sz="1500" dirty="0"/>
          </a:p>
        </p:txBody>
      </p:sp>
      <p:sp>
        <p:nvSpPr>
          <p:cNvPr id="6" name="Object5"/>
          <p:cNvSpPr/>
          <p:nvPr/>
        </p:nvSpPr>
        <p:spPr>
          <a:xfrm>
            <a:off x="661188" y="1716586"/>
            <a:ext cx="7821624" cy="1170432"/>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请求重试可以说是网关对接口转发的基本要求，每个接口都应该可以设置重试次数。当请求失败后，网关应立即再次请求，直到拿到正常返回，或是达到重试阈值，再将结果返回给客户端</a:t>
            </a:r>
            <a:endParaRPr lang="en-US" sz="15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60230" y="608067"/>
            <a:ext cx="754225" cy="392474"/>
          </a:xfrm>
          <a:custGeom>
            <a:avLst/>
            <a:gdLst/>
            <a:ahLst/>
            <a:cxnLst/>
            <a:rect l="l" t="t" r="r" b="b"/>
            <a:pathLst>
              <a:path w="754225" h="392474">
                <a:moveTo>
                  <a:pt x="0" y="0"/>
                </a:moveTo>
                <a:lnTo>
                  <a:pt x="527957" y="0"/>
                </a:lnTo>
                <a:quadBezTo>
                  <a:pt x="754225" y="0"/>
                  <a:pt x="754225" y="117742"/>
                </a:quadBezTo>
                <a:lnTo>
                  <a:pt x="754225" y="392474"/>
                </a:lnTo>
                <a:lnTo>
                  <a:pt x="226267" y="392474"/>
                </a:lnTo>
                <a:quadBezTo>
                  <a:pt x="0" y="392474"/>
                  <a:pt x="0" y="274732"/>
                </a:quadBezTo>
                <a:lnTo>
                  <a:pt x="0" y="0"/>
                </a:lnTo>
                <a:close/>
              </a:path>
            </a:pathLst>
          </a:custGeom>
          <a:solidFill>
            <a:srgbClr val="EC3447"/>
          </a:solidFill>
          <a:ln/>
        </p:spPr>
      </p:sp>
      <p:sp>
        <p:nvSpPr>
          <p:cNvPr id="5" name="Object4"/>
          <p:cNvSpPr/>
          <p:nvPr/>
        </p:nvSpPr>
        <p:spPr>
          <a:xfrm>
            <a:off x="360230" y="608067"/>
            <a:ext cx="754225" cy="392474"/>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限流</a:t>
            </a:r>
            <a:endParaRPr lang="en-US" sz="1500" dirty="0"/>
          </a:p>
        </p:txBody>
      </p:sp>
      <p:sp>
        <p:nvSpPr>
          <p:cNvPr id="6" name="Object5"/>
          <p:cNvSpPr/>
          <p:nvPr/>
        </p:nvSpPr>
        <p:spPr>
          <a:xfrm>
            <a:off x="661188" y="1143000"/>
            <a:ext cx="7821624" cy="1499616"/>
          </a:xfrm>
          <a:prstGeom prst="rect">
            <a:avLst/>
          </a:prstGeom>
          <a:noFill/>
          <a:ln/>
        </p:spPr>
        <p:txBody>
          <a:bodyPr wrap="square" rtlCol="0" anchor="ctr"/>
          <a:lstStyle/>
          <a:p>
            <a:r>
              <a:rPr lang="en-US" sz="1800" b="1" dirty="0">
                <a:solidFill>
                  <a:srgbClr val="374151"/>
                </a:solidFill>
                <a:highlight>
                  <a:srgbClr val="000000"/>
                </a:highlight>
                <a:latin typeface="Microsoft Yahei" pitchFamily="34" charset="0"/>
                <a:ea typeface="Microsoft Yahei" pitchFamily="34" charset="-122"/>
                <a:cs typeface="Microsoft Yahei" pitchFamily="34" charset="-120"/>
              </a:rPr>
              <a:t>服务限流是在一个服务或应用程序中实施的一种策略，用于限制该服务处理请求或数据的速率，以防止过度消耗系统资源、保护服务的稳定性，并确保所有用户得到公平的资源分配。服务限流通常应用于高负载或并发请求的场景，以避免服务超负荷并导致性能下降或服务崩溃。</a:t>
            </a:r>
            <a:endParaRPr lang="en-US" sz="15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60230" y="608067"/>
            <a:ext cx="1056661" cy="382045"/>
          </a:xfrm>
          <a:custGeom>
            <a:avLst/>
            <a:gdLst/>
            <a:ahLst/>
            <a:cxnLst/>
            <a:rect l="l" t="t" r="r" b="b"/>
            <a:pathLst>
              <a:path w="1056661" h="382045">
                <a:moveTo>
                  <a:pt x="0" y="0"/>
                </a:moveTo>
                <a:lnTo>
                  <a:pt x="739663" y="0"/>
                </a:lnTo>
                <a:quadBezTo>
                  <a:pt x="1056661" y="0"/>
                  <a:pt x="1056661" y="114614"/>
                </a:quadBezTo>
                <a:lnTo>
                  <a:pt x="1056661" y="382045"/>
                </a:lnTo>
                <a:lnTo>
                  <a:pt x="316998" y="382045"/>
                </a:lnTo>
                <a:quadBezTo>
                  <a:pt x="0" y="382045"/>
                  <a:pt x="0" y="267432"/>
                </a:quadBezTo>
                <a:lnTo>
                  <a:pt x="0" y="0"/>
                </a:lnTo>
                <a:close/>
              </a:path>
            </a:pathLst>
          </a:custGeom>
          <a:solidFill>
            <a:srgbClr val="EC3447"/>
          </a:solidFill>
          <a:ln/>
        </p:spPr>
      </p:sp>
      <p:sp>
        <p:nvSpPr>
          <p:cNvPr id="5" name="Object4"/>
          <p:cNvSpPr/>
          <p:nvPr/>
        </p:nvSpPr>
        <p:spPr>
          <a:xfrm>
            <a:off x="360230" y="608067"/>
            <a:ext cx="1056661" cy="382045"/>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熔断</a:t>
            </a:r>
            <a:endParaRPr lang="en-US" sz="1500" dirty="0"/>
          </a:p>
        </p:txBody>
      </p:sp>
      <p:sp>
        <p:nvSpPr>
          <p:cNvPr id="6" name="Object5"/>
          <p:cNvSpPr/>
          <p:nvPr/>
        </p:nvSpPr>
        <p:spPr>
          <a:xfrm>
            <a:off x="661188" y="1143000"/>
            <a:ext cx="7821624" cy="1170432"/>
          </a:xfrm>
          <a:prstGeom prst="rect">
            <a:avLst/>
          </a:prstGeom>
          <a:noFill/>
          <a:ln/>
        </p:spPr>
        <p:txBody>
          <a:bodyPr wrap="square" rtlCol="0" anchor="ctr"/>
          <a:lstStyle/>
          <a:p>
            <a:r>
              <a:rPr lang="en-US" sz="1800" b="1" dirty="0">
                <a:solidFill>
                  <a:srgbClr val="374151"/>
                </a:solidFill>
                <a:highlight>
                  <a:srgbClr val="000000"/>
                </a:highlight>
                <a:latin typeface="Microsoft Yahei" pitchFamily="34" charset="0"/>
                <a:ea typeface="Microsoft Yahei" pitchFamily="34" charset="-122"/>
                <a:cs typeface="Microsoft Yahei" pitchFamily="34" charset="-120"/>
              </a:rPr>
              <a:t>服务熔断是一种应对分布式系统中故障和高负载情况的容错机制。它是微服务架构中常见的一种设计模式，旨在防止故障服务继续影响整个系统的运行，以及保护后端资源免受过度负载的影响。</a:t>
            </a:r>
            <a:endParaRPr lang="en-US" sz="15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60230" y="608067"/>
            <a:ext cx="1056661" cy="382045"/>
          </a:xfrm>
          <a:custGeom>
            <a:avLst/>
            <a:gdLst/>
            <a:ahLst/>
            <a:cxnLst/>
            <a:rect l="l" t="t" r="r" b="b"/>
            <a:pathLst>
              <a:path w="1056661" h="382045">
                <a:moveTo>
                  <a:pt x="0" y="0"/>
                </a:moveTo>
                <a:lnTo>
                  <a:pt x="739663" y="0"/>
                </a:lnTo>
                <a:quadBezTo>
                  <a:pt x="1056661" y="0"/>
                  <a:pt x="1056661" y="114614"/>
                </a:quadBezTo>
                <a:lnTo>
                  <a:pt x="1056661" y="382045"/>
                </a:lnTo>
                <a:lnTo>
                  <a:pt x="316998" y="382045"/>
                </a:lnTo>
                <a:quadBezTo>
                  <a:pt x="0" y="382045"/>
                  <a:pt x="0" y="267432"/>
                </a:quadBezTo>
                <a:lnTo>
                  <a:pt x="0" y="0"/>
                </a:lnTo>
                <a:close/>
              </a:path>
            </a:pathLst>
          </a:custGeom>
          <a:solidFill>
            <a:srgbClr val="EC3447"/>
          </a:solidFill>
          <a:ln/>
        </p:spPr>
      </p:sp>
      <p:sp>
        <p:nvSpPr>
          <p:cNvPr id="5" name="Object4"/>
          <p:cNvSpPr/>
          <p:nvPr/>
        </p:nvSpPr>
        <p:spPr>
          <a:xfrm>
            <a:off x="360230" y="608067"/>
            <a:ext cx="1056661" cy="382045"/>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服务降级</a:t>
            </a:r>
            <a:endParaRPr lang="en-US" sz="1500" dirty="0"/>
          </a:p>
        </p:txBody>
      </p:sp>
      <p:sp>
        <p:nvSpPr>
          <p:cNvPr id="6" name="Object5"/>
          <p:cNvSpPr/>
          <p:nvPr/>
        </p:nvSpPr>
        <p:spPr>
          <a:xfrm>
            <a:off x="661188" y="1143000"/>
            <a:ext cx="7821624" cy="1216152"/>
          </a:xfrm>
          <a:prstGeom prst="rect">
            <a:avLst/>
          </a:prstGeom>
          <a:noFill/>
          <a:ln/>
        </p:spPr>
        <p:txBody>
          <a:bodyPr wrap="square" rtlCol="0" anchor="ctr"/>
          <a:lstStyle/>
          <a:p>
            <a:r>
              <a:rPr lang="en-US" sz="1800" b="1" dirty="0">
                <a:solidFill>
                  <a:srgbClr val="374151"/>
                </a:solidFill>
                <a:highlight>
                  <a:srgbClr val="000000"/>
                </a:highlight>
                <a:latin typeface="Microsoft Yahei" pitchFamily="34" charset="0"/>
                <a:ea typeface="Microsoft Yahei" pitchFamily="34" charset="-122"/>
                <a:cs typeface="Microsoft Yahei" pitchFamily="34" charset="-120"/>
              </a:rPr>
              <a:t>根据HTTP状态码，只要接口返回异常状态码就可以进行服务降级，接口返回正</a:t>
            </a:r>
            <a:endParaRPr lang="en-US" sz="1500" dirty="0"/>
          </a:p>
          <a:p>
            <a:r>
              <a:rPr lang="en-US" sz="1800" b="1" dirty="0">
                <a:solidFill>
                  <a:srgbClr val="374151"/>
                </a:solidFill>
                <a:highlight>
                  <a:srgbClr val="000000"/>
                </a:highlight>
                <a:latin typeface="Microsoft Yahei" pitchFamily="34" charset="0"/>
                <a:ea typeface="Microsoft Yahei" pitchFamily="34" charset="-122"/>
                <a:cs typeface="Microsoft Yahei" pitchFamily="34" charset="-120"/>
              </a:rPr>
              <a:t>常的状态码，网关就会正常转发。服务降级时，由网关返回服务降级预先设定的</a:t>
            </a:r>
            <a:r>
              <a:rPr lang="en-US" sz="1800" b="1" dirty="0">
                <a:solidFill>
                  <a:srgbClr val="374151"/>
                </a:solidFill>
                <a:highlight>
                  <a:srgbClr val="000000"/>
                </a:highlight>
                <a:latin typeface="Microsoft Yahei" pitchFamily="34" charset="0"/>
                <a:ea typeface="Microsoft Yahei" pitchFamily="34" charset="-122"/>
                <a:cs typeface="Microsoft Yahei" pitchFamily="34" charset="-120"/>
              </a:rPr>
              <a:t>内容。</a:t>
            </a:r>
            <a:endParaRPr lang="en-US" sz="15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60230" y="608067"/>
            <a:ext cx="1056661" cy="382045"/>
          </a:xfrm>
          <a:custGeom>
            <a:avLst/>
            <a:gdLst/>
            <a:ahLst/>
            <a:cxnLst/>
            <a:rect l="l" t="t" r="r" b="b"/>
            <a:pathLst>
              <a:path w="1056661" h="382045">
                <a:moveTo>
                  <a:pt x="0" y="0"/>
                </a:moveTo>
                <a:lnTo>
                  <a:pt x="739663" y="0"/>
                </a:lnTo>
                <a:quadBezTo>
                  <a:pt x="1056661" y="0"/>
                  <a:pt x="1056661" y="114614"/>
                </a:quadBezTo>
                <a:lnTo>
                  <a:pt x="1056661" y="382045"/>
                </a:lnTo>
                <a:lnTo>
                  <a:pt x="316998" y="382045"/>
                </a:lnTo>
                <a:quadBezTo>
                  <a:pt x="0" y="382045"/>
                  <a:pt x="0" y="267432"/>
                </a:quadBezTo>
                <a:lnTo>
                  <a:pt x="0" y="0"/>
                </a:lnTo>
                <a:close/>
              </a:path>
            </a:pathLst>
          </a:custGeom>
          <a:solidFill>
            <a:srgbClr val="EC3447"/>
          </a:solidFill>
          <a:ln/>
        </p:spPr>
      </p:sp>
      <p:sp>
        <p:nvSpPr>
          <p:cNvPr id="5" name="Object4"/>
          <p:cNvSpPr/>
          <p:nvPr/>
        </p:nvSpPr>
        <p:spPr>
          <a:xfrm>
            <a:off x="360230" y="608067"/>
            <a:ext cx="1056661" cy="382045"/>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统计监控</a:t>
            </a:r>
            <a:endParaRPr lang="en-US" sz="1500" dirty="0"/>
          </a:p>
        </p:txBody>
      </p:sp>
      <p:sp>
        <p:nvSpPr>
          <p:cNvPr id="6" name="Object5"/>
          <p:cNvSpPr/>
          <p:nvPr/>
        </p:nvSpPr>
        <p:spPr>
          <a:xfrm>
            <a:off x="661188" y="1143000"/>
            <a:ext cx="7821624" cy="1499616"/>
          </a:xfrm>
          <a:prstGeom prst="rect">
            <a:avLst/>
          </a:prstGeom>
          <a:noFill/>
          <a:ln/>
        </p:spPr>
        <p:txBody>
          <a:bodyPr wrap="square" rtlCol="0" anchor="ctr"/>
          <a:lstStyle/>
          <a:p>
            <a:r>
              <a:rPr lang="en-US" sz="1800" b="1" dirty="0">
                <a:solidFill>
                  <a:srgbClr val="374151"/>
                </a:solidFill>
                <a:highlight>
                  <a:srgbClr val="000000"/>
                </a:highlight>
                <a:latin typeface="Microsoft Yahei" pitchFamily="34" charset="0"/>
                <a:ea typeface="Microsoft Yahei" pitchFamily="34" charset="-122"/>
                <a:cs typeface="Microsoft Yahei" pitchFamily="34" charset="-120"/>
              </a:rPr>
              <a:t>服务统计监控是指对一个或多个服务进行数据采集、监测和分析，以了解服务的运行状况、性能表现和健康状态的过程。通过服务统计监控，系统管理员和开发团队可以获得实时和历史性能指标，帮助他们及时发现潜在的问题，并做出相应的优化和调整，以提高系统的可用性和性能。</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10790" y="1199369"/>
            <a:ext cx="6407104" cy="2090261"/>
          </a:xfrm>
          <a:prstGeom prst="rect">
            <a:avLst/>
          </a:prstGeom>
          <a:noFill/>
          <a:ln/>
        </p:spPr>
        <p:txBody>
          <a:bodyPr wrap="square" rtlCol="0" anchor="ctr"/>
          <a:lstStyle/>
          <a:p>
            <a:endParaRPr lang="en-US" sz="1500" dirty="0"/>
          </a:p>
          <a:p>
            <a:r>
              <a:rPr lang="en-US" sz="1800" dirty="0">
                <a:solidFill>
                  <a:srgbClr val="333333"/>
                </a:solidFill>
                <a:highlight>
                  <a:srgbClr val="000000"/>
                </a:highlight>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在微服务这种去中心化架构中，成为瓶颈点</a:t>
            </a:r>
            <a:endParaRPr lang="en-US" sz="1500" dirty="0"/>
          </a:p>
          <a:p>
            <a:r>
              <a:rPr lang="en-US" sz="1800" dirty="0">
                <a:solidFill>
                  <a:srgbClr val="333333"/>
                </a:solidFill>
                <a:highlight>
                  <a:srgbClr val="000000"/>
                </a:highlight>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服务如果不是异步或者同步非阻塞，耦合度高</a:t>
            </a:r>
            <a:endParaRPr lang="en-US" sz="1500" dirty="0"/>
          </a:p>
          <a:p>
            <a:endParaRPr lang="en-US" sz="1500" dirty="0"/>
          </a:p>
          <a:p>
            <a:endParaRPr lang="en-US" sz="1500" dirty="0"/>
          </a:p>
          <a:p>
            <a:endParaRPr lang="en-US" sz="1500" dirty="0"/>
          </a:p>
        </p:txBody>
      </p:sp>
      <p:sp>
        <p:nvSpPr>
          <p:cNvPr id="5" name="Object4"/>
          <p:cNvSpPr/>
          <p:nvPr/>
        </p:nvSpPr>
        <p:spPr>
          <a:xfrm>
            <a:off x="443450" y="714775"/>
            <a:ext cx="998810" cy="408369"/>
          </a:xfrm>
          <a:custGeom>
            <a:avLst/>
            <a:gdLst/>
            <a:ahLst/>
            <a:cxnLst/>
            <a:rect l="l" t="t" r="r" b="b"/>
            <a:pathLst>
              <a:path w="998810" h="408369">
                <a:moveTo>
                  <a:pt x="0" y="0"/>
                </a:moveTo>
                <a:lnTo>
                  <a:pt x="699167" y="0"/>
                </a:lnTo>
                <a:quadBezTo>
                  <a:pt x="998810" y="0"/>
                  <a:pt x="998810" y="122511"/>
                </a:quadBezTo>
                <a:lnTo>
                  <a:pt x="998810" y="408369"/>
                </a:lnTo>
                <a:lnTo>
                  <a:pt x="299643" y="408369"/>
                </a:lnTo>
                <a:quadBezTo>
                  <a:pt x="0" y="408369"/>
                  <a:pt x="0" y="285858"/>
                </a:quadBezTo>
                <a:lnTo>
                  <a:pt x="0" y="0"/>
                </a:lnTo>
                <a:close/>
              </a:path>
            </a:pathLst>
          </a:custGeom>
          <a:solidFill>
            <a:srgbClr val="EC3447"/>
          </a:solidFill>
          <a:ln/>
        </p:spPr>
      </p:sp>
      <p:sp>
        <p:nvSpPr>
          <p:cNvPr id="6" name="Object5"/>
          <p:cNvSpPr/>
          <p:nvPr/>
        </p:nvSpPr>
        <p:spPr>
          <a:xfrm>
            <a:off x="443450" y="714775"/>
            <a:ext cx="998810" cy="408369"/>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网关劣势</a:t>
            </a:r>
            <a:endParaRPr lang="en-US" sz="15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2586708" y="1956132"/>
            <a:ext cx="4410043"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异常处理——重试机制</a:t>
            </a:r>
            <a:endParaRPr lang="en-US" sz="15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400157" y="1945703"/>
            <a:ext cx="2553711"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限流机制实现</a:t>
            </a:r>
            <a:endParaRPr lang="en-US" sz="15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50449" y="2004822"/>
            <a:ext cx="1291822"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熔断降级</a:t>
            </a:r>
            <a:endParaRPr lang="en-US" sz="15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50449" y="2004822"/>
            <a:ext cx="2532853" cy="731520"/>
          </a:xfrm>
          <a:prstGeom prst="rect">
            <a:avLst/>
          </a:prstGeom>
          <a:noFill/>
          <a:ln/>
        </p:spPr>
        <p:txBody>
          <a:bodyPr wrap="square" rtlCol="0" anchor="ctr"/>
          <a:lstStyle/>
          <a:p>
            <a:r>
              <a:rPr lang="en-US" sz="3000" b="1" dirty="0">
                <a:solidFill>
                  <a:srgbClr val="333333"/>
                </a:solidFill>
                <a:latin typeface="Microsoft Yahei" pitchFamily="34" charset="0"/>
                <a:ea typeface="Microsoft Yahei" pitchFamily="34" charset="-122"/>
                <a:cs typeface="Microsoft Yahei" pitchFamily="34" charset="-120"/>
              </a:rPr>
              <a:t>用户鉴权</a:t>
            </a:r>
            <a:endParaRPr lang="en-US" sz="15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1105814" y="1371600"/>
            <a:ext cx="3711311" cy="1170432"/>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什么是jwt</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jwt的原理和构成</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网关jwt用户鉴权流程设计</a:t>
            </a:r>
            <a:endParaRPr lang="en-US" sz="15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348013" y="804672"/>
            <a:ext cx="1907123"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什么是JWT</a:t>
            </a:r>
            <a:endParaRPr lang="en-US" sz="1500" dirty="0"/>
          </a:p>
        </p:txBody>
      </p:sp>
      <p:sp>
        <p:nvSpPr>
          <p:cNvPr id="6" name="Object5"/>
          <p:cNvSpPr/>
          <p:nvPr/>
        </p:nvSpPr>
        <p:spPr>
          <a:xfrm>
            <a:off x="858334" y="1492758"/>
            <a:ext cx="7165442" cy="2157984"/>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Json Web Token(JWT),是为了在网络应用环境间传递声明而执行的一种基于JSON的开放标准((RFC7519).该token被设计为紧凑且安全的，特别适用于分布式站点的单点登录(SSO)场景。JWT的声明一般被用来在身份提供者和服务提供者间传递被认证的用户身份信息,以便于从资源服务器获取资源，也可以增加一些额外的其它业务逻辑所必须的声明信息，该token也可直接被用于认证，也可被加密。</a:t>
            </a:r>
            <a:endParaRPr lang="en-US" sz="15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348013" y="804672"/>
            <a:ext cx="2532853"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jwt的原理和构成</a:t>
            </a:r>
            <a:endParaRPr lang="en-US" sz="1500" dirty="0"/>
          </a:p>
        </p:txBody>
      </p:sp>
      <p:sp>
        <p:nvSpPr>
          <p:cNvPr id="6" name="Object5"/>
          <p:cNvSpPr/>
          <p:nvPr/>
        </p:nvSpPr>
        <p:spPr>
          <a:xfrm>
            <a:off x="858334" y="1492758"/>
            <a:ext cx="7165442" cy="1499616"/>
          </a:xfrm>
          <a:prstGeom prst="rect">
            <a:avLst/>
          </a:prstGeom>
          <a:noFill/>
          <a:ln/>
        </p:spPr>
        <p:txBody>
          <a:bodyPr wrap="square" rtlCol="0" anchor="ctr"/>
          <a:lstStyle/>
          <a:p>
            <a:r>
              <a:rPr lang="en-US" sz="1800" dirty="0">
                <a:solidFill>
                  <a:srgbClr val="333333"/>
                </a:solidFill>
                <a:latin typeface="Microsoft Yahei" pitchFamily="34" charset="0"/>
                <a:ea typeface="Microsoft Yahei" pitchFamily="34" charset="-122"/>
                <a:cs typeface="Microsoft Yahei" pitchFamily="34" charset="-120"/>
              </a:rPr>
              <a:t>Header:标题包含了令牌的元数据，并且在最小包含签名和/或加密算法的类型</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Payload:包含您想要签署的任何信息</a:t>
            </a:r>
            <a:endParaRPr lang="en-US" sz="1500" dirty="0"/>
          </a:p>
          <a:p>
            <a:r>
              <a:rPr lang="en-US" sz="1800" dirty="0">
                <a:solidFill>
                  <a:srgbClr val="333333"/>
                </a:solidFill>
                <a:latin typeface="Microsoft Yahei" pitchFamily="34" charset="0"/>
                <a:ea typeface="Microsoft Yahei" pitchFamily="34" charset="-122"/>
                <a:cs typeface="Microsoft Yahei" pitchFamily="34" charset="-120"/>
              </a:rPr>
              <a:t>Signature:在header中指定算法计算出来的数字签名</a:t>
            </a:r>
            <a:endParaRPr lang="en-US" sz="15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pic>
        <p:nvPicPr>
          <p:cNvPr id="5" name="Object 4" descr="https://fynotefile.oss-cn-zhangjiakou.aliyuncs.com/fynote/fyfile/15647/297181/8f1118edf50c410093b3bef4783e1f6d.png">    </p:cNvPr>
          <p:cNvPicPr>
            <a:picLocks noChangeAspect="1"/>
          </p:cNvPicPr>
          <p:nvPr/>
        </p:nvPicPr>
        <p:blipFill>
          <a:blip r:embed="rId4"/>
          <a:stretch>
            <a:fillRect/>
          </a:stretch>
        </p:blipFill>
        <p:spPr>
          <a:xfrm>
            <a:off x="720545" y="478853"/>
            <a:ext cx="8121682" cy="489129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50449" y="2004822"/>
            <a:ext cx="1291822"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灰度发布</a:t>
            </a:r>
            <a:endParaRPr lang="en-US" sz="15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1096764" y="1479305"/>
            <a:ext cx="2860163" cy="1170432"/>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什么是灰度发布</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什么是全链路灰度发布</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实现网关层的而灰度发布</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017292" y="1656797"/>
            <a:ext cx="3856057" cy="163677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二、常见网关的对比</a:t>
            </a:r>
            <a:endParaRPr lang="en-US" sz="1500" dirty="0"/>
          </a:p>
          <a:p>
            <a:endParaRPr lang="en-US" sz="1500" dirty="0"/>
          </a:p>
          <a:p>
            <a:endParaRPr lang="en-US" sz="15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554824" y="1371600"/>
            <a:ext cx="7039667" cy="1828800"/>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灰度发布(又名金丝雀发布)是指在黑与白之间，能够平滑过渡的一种发布方式。可以让一部分用户继续用产品特性A,一部分用户开始用产品特性B，如果用户对B没有什么反对意见，那么逐步扩大范围，把所有用户都迁移到B上面来。灰度发布可以保证整体系统的稳定，在初始灰度的时候就可以发现、调整问题，以保证其影响度。</a:t>
            </a:r>
            <a:endParaRPr lang="en-US" sz="1500" dirty="0"/>
          </a:p>
        </p:txBody>
      </p:sp>
      <p:sp>
        <p:nvSpPr>
          <p:cNvPr id="6" name="Object5"/>
          <p:cNvSpPr/>
          <p:nvPr/>
        </p:nvSpPr>
        <p:spPr>
          <a:xfrm>
            <a:off x="360230" y="608067"/>
            <a:ext cx="1475432" cy="414890"/>
          </a:xfrm>
          <a:custGeom>
            <a:avLst/>
            <a:gdLst/>
            <a:ahLst/>
            <a:cxnLst/>
            <a:rect l="l" t="t" r="r" b="b"/>
            <a:pathLst>
              <a:path w="1475432" h="414890">
                <a:moveTo>
                  <a:pt x="0" y="0"/>
                </a:moveTo>
                <a:lnTo>
                  <a:pt x="1032803" y="0"/>
                </a:lnTo>
                <a:quadBezTo>
                  <a:pt x="1475432" y="0"/>
                  <a:pt x="1475432" y="124467"/>
                </a:quadBezTo>
                <a:lnTo>
                  <a:pt x="1475432" y="414890"/>
                </a:lnTo>
                <a:lnTo>
                  <a:pt x="442630" y="414890"/>
                </a:lnTo>
                <a:quadBezTo>
                  <a:pt x="0" y="414890"/>
                  <a:pt x="0" y="290423"/>
                </a:quadBezTo>
                <a:lnTo>
                  <a:pt x="0" y="0"/>
                </a:lnTo>
                <a:close/>
              </a:path>
            </a:pathLst>
          </a:custGeom>
          <a:solidFill>
            <a:srgbClr val="EC3447"/>
          </a:solidFill>
          <a:ln/>
        </p:spPr>
      </p:sp>
      <p:sp>
        <p:nvSpPr>
          <p:cNvPr id="7" name="Object6"/>
          <p:cNvSpPr/>
          <p:nvPr/>
        </p:nvSpPr>
        <p:spPr>
          <a:xfrm>
            <a:off x="360230" y="608067"/>
            <a:ext cx="1475432" cy="414890"/>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什么是灰度发布</a:t>
            </a:r>
            <a:endParaRPr lang="en-US" sz="15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2124118" cy="423101"/>
          </a:xfrm>
          <a:custGeom>
            <a:avLst/>
            <a:gdLst/>
            <a:ahLst/>
            <a:cxnLst/>
            <a:rect l="l" t="t" r="r" b="b"/>
            <a:pathLst>
              <a:path w="2124118" h="423101">
                <a:moveTo>
                  <a:pt x="0" y="0"/>
                </a:moveTo>
                <a:lnTo>
                  <a:pt x="1486882" y="0"/>
                </a:lnTo>
                <a:quadBezTo>
                  <a:pt x="2124118" y="0"/>
                  <a:pt x="2124118" y="126930"/>
                </a:quadBezTo>
                <a:lnTo>
                  <a:pt x="2124118" y="423101"/>
                </a:lnTo>
                <a:lnTo>
                  <a:pt x="637235" y="423101"/>
                </a:lnTo>
                <a:quadBezTo>
                  <a:pt x="0" y="423101"/>
                  <a:pt x="0" y="296171"/>
                </a:quadBezTo>
                <a:lnTo>
                  <a:pt x="0" y="0"/>
                </a:lnTo>
                <a:close/>
              </a:path>
            </a:pathLst>
          </a:custGeom>
          <a:solidFill>
            <a:srgbClr val="EC3447"/>
          </a:solidFill>
          <a:ln/>
        </p:spPr>
      </p:sp>
      <p:sp>
        <p:nvSpPr>
          <p:cNvPr id="6" name="Object5"/>
          <p:cNvSpPr/>
          <p:nvPr/>
        </p:nvSpPr>
        <p:spPr>
          <a:xfrm>
            <a:off x="360230" y="608067"/>
            <a:ext cx="2124118" cy="423101"/>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什么是全链路灰度发布</a:t>
            </a:r>
            <a:endParaRPr lang="en-US" sz="1500" dirty="0"/>
          </a:p>
        </p:txBody>
      </p:sp>
      <p:pic>
        <p:nvPicPr>
          <p:cNvPr id="7" name="Object 6" descr="https://fynotefile.oss-cn-zhangjiakou.aliyuncs.com/fynote/fyfile/15647/297181/9b04d14c610e40b88ae3ac7844dd0c82.png">    </p:cNvPr>
          <p:cNvPicPr>
            <a:picLocks noChangeAspect="1"/>
          </p:cNvPicPr>
          <p:nvPr/>
        </p:nvPicPr>
        <p:blipFill>
          <a:blip r:embed="rId4"/>
          <a:stretch>
            <a:fillRect/>
          </a:stretch>
        </p:blipFill>
        <p:spPr>
          <a:xfrm>
            <a:off x="0" y="1162439"/>
            <a:ext cx="9144000" cy="3981061"/>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50449" y="2004822"/>
            <a:ext cx="1291822"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日志处理</a:t>
            </a:r>
            <a:endParaRPr lang="en-US" sz="15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50449" y="2004822"/>
            <a:ext cx="1291822" cy="457200"/>
          </a:xfrm>
          <a:prstGeom prst="rect">
            <a:avLst/>
          </a:prstGeom>
          <a:noFill/>
          <a:ln/>
        </p:spPr>
        <p:txBody>
          <a:bodyPr wrap="square" rtlCol="0" anchor="ctr"/>
          <a:lstStyle/>
          <a:p>
            <a:endParaRPr lang="en-US" sz="1500" dirty="0"/>
          </a:p>
        </p:txBody>
      </p:sp>
      <p:sp>
        <p:nvSpPr>
          <p:cNvPr id="6" name="Object5"/>
          <p:cNvSpPr/>
          <p:nvPr/>
        </p:nvSpPr>
        <p:spPr>
          <a:xfrm>
            <a:off x="1096764" y="1479305"/>
            <a:ext cx="2860163" cy="841248"/>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应用日志</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访问日志</a:t>
            </a:r>
            <a:endParaRPr lang="en-US" sz="15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049948" cy="391815"/>
          </a:xfrm>
          <a:custGeom>
            <a:avLst/>
            <a:gdLst/>
            <a:ahLst/>
            <a:cxnLst/>
            <a:rect l="l" t="t" r="r" b="b"/>
            <a:pathLst>
              <a:path w="1049948" h="391815">
                <a:moveTo>
                  <a:pt x="0" y="0"/>
                </a:moveTo>
                <a:lnTo>
                  <a:pt x="734964" y="0"/>
                </a:lnTo>
                <a:quadBezTo>
                  <a:pt x="1049948" y="0"/>
                  <a:pt x="1049948" y="117544"/>
                </a:quadBezTo>
                <a:lnTo>
                  <a:pt x="1049948" y="391815"/>
                </a:lnTo>
                <a:lnTo>
                  <a:pt x="314984" y="391815"/>
                </a:lnTo>
                <a:quadBezTo>
                  <a:pt x="0" y="391815"/>
                  <a:pt x="0" y="274270"/>
                </a:quadBezTo>
                <a:lnTo>
                  <a:pt x="0" y="0"/>
                </a:lnTo>
                <a:close/>
              </a:path>
            </a:pathLst>
          </a:custGeom>
          <a:solidFill>
            <a:srgbClr val="EC3447"/>
          </a:solidFill>
          <a:ln/>
        </p:spPr>
      </p:sp>
      <p:sp>
        <p:nvSpPr>
          <p:cNvPr id="6" name="Object5"/>
          <p:cNvSpPr/>
          <p:nvPr/>
        </p:nvSpPr>
        <p:spPr>
          <a:xfrm>
            <a:off x="360230" y="608067"/>
            <a:ext cx="1049948" cy="391815"/>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应用日志</a:t>
            </a:r>
            <a:endParaRPr lang="en-US" sz="1500" dirty="0"/>
          </a:p>
        </p:txBody>
      </p:sp>
      <p:sp>
        <p:nvSpPr>
          <p:cNvPr id="7" name="Object6"/>
          <p:cNvSpPr/>
          <p:nvPr/>
        </p:nvSpPr>
        <p:spPr>
          <a:xfrm>
            <a:off x="1096764" y="1479305"/>
            <a:ext cx="4414059" cy="1170432"/>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时间  </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日志级别，线程名称，类名 </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日志内容，换行符</a:t>
            </a:r>
            <a:endParaRPr lang="en-US" sz="15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049948" cy="391815"/>
          </a:xfrm>
          <a:custGeom>
            <a:avLst/>
            <a:gdLst/>
            <a:ahLst/>
            <a:cxnLst/>
            <a:rect l="l" t="t" r="r" b="b"/>
            <a:pathLst>
              <a:path w="1049948" h="391815">
                <a:moveTo>
                  <a:pt x="0" y="0"/>
                </a:moveTo>
                <a:lnTo>
                  <a:pt x="734964" y="0"/>
                </a:lnTo>
                <a:quadBezTo>
                  <a:pt x="1049948" y="0"/>
                  <a:pt x="1049948" y="117544"/>
                </a:quadBezTo>
                <a:lnTo>
                  <a:pt x="1049948" y="391815"/>
                </a:lnTo>
                <a:lnTo>
                  <a:pt x="314984" y="391815"/>
                </a:lnTo>
                <a:quadBezTo>
                  <a:pt x="0" y="391815"/>
                  <a:pt x="0" y="274270"/>
                </a:quadBezTo>
                <a:lnTo>
                  <a:pt x="0" y="0"/>
                </a:lnTo>
                <a:close/>
              </a:path>
            </a:pathLst>
          </a:custGeom>
          <a:solidFill>
            <a:srgbClr val="EC3447"/>
          </a:solidFill>
          <a:ln/>
        </p:spPr>
      </p:sp>
      <p:sp>
        <p:nvSpPr>
          <p:cNvPr id="6" name="Object5"/>
          <p:cNvSpPr/>
          <p:nvPr/>
        </p:nvSpPr>
        <p:spPr>
          <a:xfrm>
            <a:off x="360230" y="608067"/>
            <a:ext cx="1049948" cy="391815"/>
          </a:xfrm>
          <a:prstGeom prst="rect">
            <a:avLst/>
          </a:prstGeom>
          <a:noFill/>
          <a:ln/>
        </p:spPr>
        <p:txBody>
          <a:bodyPr wrap="square" rtlCol="0" anchor="t"/>
          <a:lstStyle/>
          <a:p>
            <a:r>
              <a:rPr lang="en-US" sz="1500" b="1" dirty="0">
                <a:solidFill>
                  <a:srgbClr val="F8F8F8"/>
                </a:solidFill>
                <a:latin typeface="微软雅黑" pitchFamily="34" charset="0"/>
                <a:ea typeface="微软雅黑" pitchFamily="34" charset="-122"/>
                <a:cs typeface="微软雅黑" pitchFamily="34" charset="-120"/>
              </a:rPr>
              <a:t>访问日志</a:t>
            </a:r>
            <a:endParaRPr lang="en-US" sz="1500" dirty="0"/>
          </a:p>
        </p:txBody>
      </p:sp>
      <p:sp>
        <p:nvSpPr>
          <p:cNvPr id="7" name="Object6"/>
          <p:cNvSpPr/>
          <p:nvPr/>
        </p:nvSpPr>
        <p:spPr>
          <a:xfrm>
            <a:off x="1096764" y="1479305"/>
            <a:ext cx="4414059" cy="1170432"/>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时间、执行耗时、客户端ip </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请求服务、请求方法、请求路径 </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http返回状态码，http返回报文大小</a:t>
            </a:r>
            <a:endParaRPr lang="en-US" sz="15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003861" y="2077824"/>
            <a:ext cx="3252443" cy="56692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接口mock设计与功能开发</a:t>
            </a:r>
            <a:endParaRPr lang="en-US" sz="15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003861" y="2077824"/>
            <a:ext cx="3252443" cy="676656"/>
          </a:xfrm>
          <a:prstGeom prst="rect">
            <a:avLst/>
          </a:prstGeom>
          <a:noFill/>
          <a:ln/>
        </p:spPr>
        <p:txBody>
          <a:bodyPr wrap="square" rtlCol="0" anchor="ctr"/>
          <a:lstStyle/>
          <a:p>
            <a:r>
              <a:rPr lang="en-US" sz="2700" b="1" dirty="0">
                <a:solidFill>
                  <a:srgbClr val="333333"/>
                </a:solidFill>
                <a:latin typeface="Microsoft Yahei" pitchFamily="34" charset="0"/>
                <a:ea typeface="Microsoft Yahei" pitchFamily="34" charset="-122"/>
                <a:cs typeface="Microsoft Yahei" pitchFamily="34" charset="-120"/>
              </a:rPr>
              <a:t>七、网关性能优化</a:t>
            </a:r>
            <a:endParaRPr lang="en-US" sz="15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2972575" y="2008593"/>
            <a:ext cx="4483045" cy="676656"/>
          </a:xfrm>
          <a:prstGeom prst="rect">
            <a:avLst/>
          </a:prstGeom>
          <a:noFill/>
          <a:ln/>
        </p:spPr>
        <p:txBody>
          <a:bodyPr wrap="square" rtlCol="0" anchor="ctr"/>
          <a:lstStyle/>
          <a:p>
            <a:r>
              <a:rPr lang="en-US" sz="2700" b="1" dirty="0">
                <a:solidFill>
                  <a:srgbClr val="333333"/>
                </a:solidFill>
                <a:latin typeface="Microsoft Yahei" pitchFamily="34" charset="0"/>
                <a:ea typeface="Microsoft Yahei" pitchFamily="34" charset="-122"/>
                <a:cs typeface="Microsoft Yahei" pitchFamily="34" charset="-120"/>
              </a:rPr>
              <a:t>JMeter介绍和基本使用</a:t>
            </a:r>
            <a:endParaRPr lang="en-US" sz="15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661188" y="1371600"/>
            <a:ext cx="6794432" cy="1499616"/>
          </a:xfrm>
          <a:prstGeom prst="rect">
            <a:avLst/>
          </a:prstGeom>
          <a:noFill/>
          <a:ln/>
        </p:spPr>
        <p:txBody>
          <a:bodyPr wrap="square" rtlCol="0" anchor="ctr"/>
          <a:lstStyle/>
          <a:p>
            <a:r>
              <a:rPr lang="en-US" sz="2400" b="1" dirty="0">
                <a:solidFill>
                  <a:srgbClr val="333333"/>
                </a:solidFill>
                <a:latin typeface="Microsoft Yahei" pitchFamily="34" charset="0"/>
                <a:ea typeface="Microsoft Yahei" pitchFamily="34" charset="-122"/>
                <a:cs typeface="Microsoft Yahei" pitchFamily="34" charset="-120"/>
              </a:rPr>
              <a:t>JMeter介绍</a:t>
            </a:r>
            <a:endParaRPr lang="en-US" sz="1500" dirty="0"/>
          </a:p>
          <a:p>
            <a:r>
              <a:rPr lang="en-US" sz="2400" b="1" dirty="0">
                <a:solidFill>
                  <a:srgbClr val="333333"/>
                </a:solidFill>
                <a:latin typeface="Microsoft Yahei" pitchFamily="34" charset="0"/>
                <a:ea typeface="Microsoft Yahei" pitchFamily="34" charset="-122"/>
                <a:cs typeface="Microsoft Yahei" pitchFamily="34" charset="-120"/>
              </a:rPr>
              <a:t>JMeter安装和启动</a:t>
            </a:r>
            <a:endParaRPr lang="en-US" sz="1500" dirty="0"/>
          </a:p>
          <a:p>
            <a:r>
              <a:rPr lang="en-US" sz="2400" b="1" dirty="0">
                <a:solidFill>
                  <a:srgbClr val="333333"/>
                </a:solidFill>
                <a:latin typeface="Microsoft Yahei" pitchFamily="34" charset="0"/>
                <a:ea typeface="Microsoft Yahei" pitchFamily="34" charset="-122"/>
                <a:cs typeface="Microsoft Yahei" pitchFamily="34" charset="-120"/>
              </a:rPr>
              <a:t>创建JMeter测试计划对网关进行压测</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058217" y="1317937"/>
            <a:ext cx="6407104" cy="2084832"/>
          </a:xfrm>
          <a:prstGeom prst="rect">
            <a:avLst/>
          </a:prstGeom>
          <a:noFill/>
          <a:ln/>
        </p:spPr>
        <p:txBody>
          <a:bodyPr wrap="square" rtlCol="0" anchor="ctr"/>
          <a:lstStyle/>
          <a:p>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 中小厂落地案例丰富</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 基于同步阻塞I0，性能差</a:t>
            </a:r>
            <a:endParaRPr lang="en-US" sz="1500" dirty="0"/>
          </a:p>
          <a:p>
            <a:r>
              <a:rPr lang="en-US" sz="1800" dirty="0">
                <a:solidFill>
                  <a:srgbClr val="374151"/>
                </a:solidFill>
                <a:latin typeface="Microsoft Yahei" pitchFamily="34" charset="0"/>
                <a:ea typeface="Microsoft Yahei" pitchFamily="34" charset="-122"/>
                <a:cs typeface="Microsoft Yahei" pitchFamily="34" charset="-120"/>
              </a:rPr>
              <a:t>Netflix已经停止了对Zuul 1.0的维护和开发</a:t>
            </a:r>
            <a:endParaRPr lang="en-US" sz="1500" dirty="0"/>
          </a:p>
          <a:p>
            <a:endParaRPr lang="en-US" sz="1500" dirty="0"/>
          </a:p>
          <a:p>
            <a:endParaRPr lang="en-US" sz="1500" dirty="0"/>
          </a:p>
        </p:txBody>
      </p:sp>
      <p:sp>
        <p:nvSpPr>
          <p:cNvPr id="5" name="Object4"/>
          <p:cNvSpPr/>
          <p:nvPr/>
        </p:nvSpPr>
        <p:spPr>
          <a:xfrm>
            <a:off x="443450" y="714775"/>
            <a:ext cx="1556082" cy="396512"/>
          </a:xfrm>
          <a:custGeom>
            <a:avLst/>
            <a:gdLst/>
            <a:ahLst/>
            <a:cxnLst/>
            <a:rect l="l" t="t" r="r" b="b"/>
            <a:pathLst>
              <a:path w="1556082" h="396512">
                <a:moveTo>
                  <a:pt x="0" y="0"/>
                </a:moveTo>
                <a:lnTo>
                  <a:pt x="1089257" y="0"/>
                </a:lnTo>
                <a:quadBezTo>
                  <a:pt x="1556082" y="0"/>
                  <a:pt x="1556082" y="118954"/>
                </a:quadBezTo>
                <a:lnTo>
                  <a:pt x="1556082" y="396512"/>
                </a:lnTo>
                <a:lnTo>
                  <a:pt x="466824" y="396512"/>
                </a:lnTo>
                <a:quadBezTo>
                  <a:pt x="0" y="396512"/>
                  <a:pt x="0" y="277558"/>
                </a:quadBezTo>
                <a:lnTo>
                  <a:pt x="0" y="0"/>
                </a:lnTo>
                <a:close/>
              </a:path>
            </a:pathLst>
          </a:custGeom>
          <a:solidFill>
            <a:srgbClr val="EC3447"/>
          </a:solidFill>
          <a:ln/>
        </p:spPr>
      </p:sp>
      <p:sp>
        <p:nvSpPr>
          <p:cNvPr id="6" name="Object5"/>
          <p:cNvSpPr/>
          <p:nvPr/>
        </p:nvSpPr>
        <p:spPr>
          <a:xfrm>
            <a:off x="443450" y="714775"/>
            <a:ext cx="1556082" cy="396512"/>
          </a:xfrm>
          <a:prstGeom prst="rect">
            <a:avLst/>
          </a:prstGeom>
          <a:noFill/>
          <a:ln/>
        </p:spPr>
        <p:txBody>
          <a:bodyPr wrap="square" rtlCol="0" anchor="t"/>
          <a:lstStyle/>
          <a:p>
            <a:r>
              <a:rPr lang="en-US" sz="1500" b="1" dirty="0">
                <a:solidFill>
                  <a:srgbClr val="FFFFFF"/>
                </a:solidFill>
                <a:latin typeface="微软雅黑" pitchFamily="34" charset="0"/>
                <a:ea typeface="微软雅黑" pitchFamily="34" charset="-122"/>
                <a:cs typeface="微软雅黑" pitchFamily="34" charset="-120"/>
              </a:rPr>
              <a:t>Netflix Zuul1.0</a:t>
            </a:r>
            <a:endParaRPr lang="en-US" sz="15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661188" y="1371600"/>
            <a:ext cx="6794432" cy="1499616"/>
          </a:xfrm>
          <a:prstGeom prst="rect">
            <a:avLst/>
          </a:prstGeom>
          <a:noFill/>
          <a:ln/>
        </p:spPr>
        <p:txBody>
          <a:bodyPr wrap="square" rtlCol="0" anchor="ctr"/>
          <a:lstStyle/>
          <a:p>
            <a:r>
              <a:rPr lang="en-US" sz="2400" b="1" dirty="0">
                <a:solidFill>
                  <a:srgbClr val="333333"/>
                </a:solidFill>
                <a:latin typeface="Microsoft Yahei" pitchFamily="34" charset="0"/>
                <a:ea typeface="Microsoft Yahei" pitchFamily="34" charset="-122"/>
                <a:cs typeface="Microsoft Yahei" pitchFamily="34" charset="-120"/>
              </a:rPr>
              <a:t>JMeter介绍</a:t>
            </a:r>
            <a:endParaRPr lang="en-US" sz="1500" dirty="0"/>
          </a:p>
          <a:p>
            <a:r>
              <a:rPr lang="en-US" sz="2400" b="1" dirty="0">
                <a:solidFill>
                  <a:srgbClr val="333333"/>
                </a:solidFill>
                <a:latin typeface="Microsoft Yahei" pitchFamily="34" charset="0"/>
                <a:ea typeface="Microsoft Yahei" pitchFamily="34" charset="-122"/>
                <a:cs typeface="Microsoft Yahei" pitchFamily="34" charset="-120"/>
              </a:rPr>
              <a:t>JMeter安装和启动</a:t>
            </a:r>
            <a:endParaRPr lang="en-US" sz="1500" dirty="0"/>
          </a:p>
          <a:p>
            <a:r>
              <a:rPr lang="en-US" sz="2400" b="1" dirty="0">
                <a:solidFill>
                  <a:srgbClr val="333333"/>
                </a:solidFill>
                <a:latin typeface="Microsoft Yahei" pitchFamily="34" charset="0"/>
                <a:ea typeface="Microsoft Yahei" pitchFamily="34" charset="-122"/>
                <a:cs typeface="Microsoft Yahei" pitchFamily="34" charset="-120"/>
              </a:rPr>
              <a:t>创建JMeter测试计划对网关进行压测</a:t>
            </a:r>
            <a:endParaRPr lang="en-US" sz="15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592247" cy="443959"/>
          </a:xfrm>
          <a:custGeom>
            <a:avLst/>
            <a:gdLst/>
            <a:ahLst/>
            <a:cxnLst/>
            <a:rect l="l" t="t" r="r" b="b"/>
            <a:pathLst>
              <a:path w="1592247" h="443959">
                <a:moveTo>
                  <a:pt x="0" y="0"/>
                </a:moveTo>
                <a:lnTo>
                  <a:pt x="1114573" y="0"/>
                </a:lnTo>
                <a:quadBezTo>
                  <a:pt x="1592247" y="0"/>
                  <a:pt x="1592247" y="133188"/>
                </a:quadBezTo>
                <a:lnTo>
                  <a:pt x="1592247" y="443959"/>
                </a:lnTo>
                <a:lnTo>
                  <a:pt x="477674" y="443959"/>
                </a:lnTo>
                <a:quadBezTo>
                  <a:pt x="0" y="443959"/>
                  <a:pt x="0" y="310771"/>
                </a:quadBezTo>
                <a:lnTo>
                  <a:pt x="0" y="0"/>
                </a:lnTo>
                <a:close/>
              </a:path>
            </a:pathLst>
          </a:custGeom>
          <a:solidFill>
            <a:srgbClr val="EC3447"/>
          </a:solidFill>
          <a:ln/>
        </p:spPr>
      </p:sp>
      <p:sp>
        <p:nvSpPr>
          <p:cNvPr id="6" name="Object5"/>
          <p:cNvSpPr/>
          <p:nvPr/>
        </p:nvSpPr>
        <p:spPr>
          <a:xfrm>
            <a:off x="360230" y="608067"/>
            <a:ext cx="1592247" cy="443959"/>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JMeter简介</a:t>
            </a:r>
            <a:endParaRPr lang="en-US" sz="1500" dirty="0"/>
          </a:p>
        </p:txBody>
      </p:sp>
      <p:sp>
        <p:nvSpPr>
          <p:cNvPr id="7" name="Object6"/>
          <p:cNvSpPr/>
          <p:nvPr/>
        </p:nvSpPr>
        <p:spPr>
          <a:xfrm>
            <a:off x="919473" y="1468876"/>
            <a:ext cx="6770975" cy="128016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JMeter是一个开源的、纯Java编写的压力测试工具</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JMeter可以用来对Web、WebServices、FTP、数据库等多种类型的应用程序进行性能测试和负载测试</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JMeter支持分布式测试、可扩展性好、插件丰富、性能稳定</a:t>
            </a:r>
            <a:endParaRPr lang="en-US" sz="15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988543" cy="443959"/>
          </a:xfrm>
          <a:custGeom>
            <a:avLst/>
            <a:gdLst/>
            <a:ahLst/>
            <a:cxnLst/>
            <a:rect l="l" t="t" r="r" b="b"/>
            <a:pathLst>
              <a:path w="1988543" h="443959">
                <a:moveTo>
                  <a:pt x="0" y="0"/>
                </a:moveTo>
                <a:lnTo>
                  <a:pt x="1391980" y="0"/>
                </a:lnTo>
                <a:quadBezTo>
                  <a:pt x="1988543" y="0"/>
                  <a:pt x="1988543" y="133188"/>
                </a:quadBezTo>
                <a:lnTo>
                  <a:pt x="1988543" y="443959"/>
                </a:lnTo>
                <a:lnTo>
                  <a:pt x="596563" y="443959"/>
                </a:lnTo>
                <a:quadBezTo>
                  <a:pt x="0" y="443959"/>
                  <a:pt x="0" y="310771"/>
                </a:quadBezTo>
                <a:lnTo>
                  <a:pt x="0" y="0"/>
                </a:lnTo>
                <a:close/>
              </a:path>
            </a:pathLst>
          </a:custGeom>
          <a:solidFill>
            <a:srgbClr val="EC3447"/>
          </a:solidFill>
          <a:ln/>
        </p:spPr>
      </p:sp>
      <p:sp>
        <p:nvSpPr>
          <p:cNvPr id="6" name="Object5"/>
          <p:cNvSpPr/>
          <p:nvPr/>
        </p:nvSpPr>
        <p:spPr>
          <a:xfrm>
            <a:off x="360230" y="608067"/>
            <a:ext cx="1988543" cy="443959"/>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JMeter安装和启动</a:t>
            </a:r>
            <a:endParaRPr lang="en-US" sz="1500" dirty="0"/>
          </a:p>
        </p:txBody>
      </p:sp>
      <p:sp>
        <p:nvSpPr>
          <p:cNvPr id="7" name="Object6"/>
          <p:cNvSpPr/>
          <p:nvPr/>
        </p:nvSpPr>
        <p:spPr>
          <a:xfrm>
            <a:off x="919473" y="1468876"/>
            <a:ext cx="7417562" cy="786384"/>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可以从JMeter官网(https://jmeter.apache.org)下载最新版本的JMeter</a:t>
            </a:r>
            <a:endParaRPr lang="en-US" sz="1500" dirty="0"/>
          </a:p>
          <a:p>
            <a:r>
              <a:rPr lang="en-US" sz="1700" b="1" dirty="0">
                <a:solidFill>
                  <a:srgbClr val="333333"/>
                </a:solidFill>
                <a:latin typeface="Microsoft Yahei" pitchFamily="34" charset="0"/>
                <a:ea typeface="Microsoft Yahei" pitchFamily="34" charset="-122"/>
                <a:cs typeface="Microsoft Yahei" pitchFamily="34" charset="-120"/>
              </a:rPr>
              <a:t>按照提示进行安装</a:t>
            </a:r>
            <a:endParaRPr lang="en-US" sz="15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003861" y="2077824"/>
            <a:ext cx="3252443" cy="676656"/>
          </a:xfrm>
          <a:prstGeom prst="rect">
            <a:avLst/>
          </a:prstGeom>
          <a:noFill/>
          <a:ln/>
        </p:spPr>
        <p:txBody>
          <a:bodyPr wrap="square" rtlCol="0" anchor="ctr"/>
          <a:lstStyle/>
          <a:p>
            <a:r>
              <a:rPr lang="en-US" sz="2700" b="1" dirty="0">
                <a:solidFill>
                  <a:srgbClr val="333333"/>
                </a:solidFill>
                <a:latin typeface="Microsoft Yahei" pitchFamily="34" charset="0"/>
                <a:ea typeface="Microsoft Yahei" pitchFamily="34" charset="-122"/>
                <a:cs typeface="Microsoft Yahei" pitchFamily="34" charset="-120"/>
              </a:rPr>
              <a:t>Netty线程优化</a:t>
            </a:r>
            <a:endParaRPr lang="en-US" sz="15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803378" y="1143000"/>
            <a:ext cx="6172516" cy="1828800"/>
          </a:xfrm>
          <a:prstGeom prst="rect">
            <a:avLst/>
          </a:prstGeom>
          <a:noFill/>
          <a:ln/>
        </p:spPr>
        <p:txBody>
          <a:bodyPr wrap="square" rtlCol="0" anchor="ctr"/>
          <a:lstStyle/>
          <a:p>
            <a:r>
              <a:rPr lang="en-US" sz="3000" b="1" dirty="0">
                <a:solidFill>
                  <a:srgbClr val="333333"/>
                </a:solidFill>
                <a:latin typeface="Microsoft Yahei" pitchFamily="34" charset="0"/>
                <a:ea typeface="Microsoft Yahei" pitchFamily="34" charset="-122"/>
                <a:cs typeface="Microsoft Yahei" pitchFamily="34" charset="-120"/>
              </a:rPr>
              <a:t>Netty线程介绍</a:t>
            </a:r>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Netty线程如何设置比较合理</a:t>
            </a:r>
            <a:endParaRPr lang="en-US" sz="1500" dirty="0"/>
          </a:p>
          <a:p>
            <a:r>
              <a:rPr lang="en-US" sz="3000" b="1" dirty="0">
                <a:solidFill>
                  <a:srgbClr val="333333"/>
                </a:solidFill>
                <a:latin typeface="Microsoft Yahei" pitchFamily="34" charset="0"/>
                <a:ea typeface="Microsoft Yahei" pitchFamily="34" charset="-122"/>
                <a:cs typeface="Microsoft Yahei" pitchFamily="34" charset="-120"/>
              </a:rPr>
              <a:t>压测演示</a:t>
            </a:r>
            <a:endParaRPr lang="en-US" sz="15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1592247" cy="443959"/>
          </a:xfrm>
          <a:custGeom>
            <a:avLst/>
            <a:gdLst/>
            <a:ahLst/>
            <a:cxnLst/>
            <a:rect l="l" t="t" r="r" b="b"/>
            <a:pathLst>
              <a:path w="1592247" h="443959">
                <a:moveTo>
                  <a:pt x="0" y="0"/>
                </a:moveTo>
                <a:lnTo>
                  <a:pt x="1114573" y="0"/>
                </a:lnTo>
                <a:quadBezTo>
                  <a:pt x="1592247" y="0"/>
                  <a:pt x="1592247" y="133188"/>
                </a:quadBezTo>
                <a:lnTo>
                  <a:pt x="1592247" y="443959"/>
                </a:lnTo>
                <a:lnTo>
                  <a:pt x="477674" y="443959"/>
                </a:lnTo>
                <a:quadBezTo>
                  <a:pt x="0" y="443959"/>
                  <a:pt x="0" y="310771"/>
                </a:quadBezTo>
                <a:lnTo>
                  <a:pt x="0" y="0"/>
                </a:lnTo>
                <a:close/>
              </a:path>
            </a:pathLst>
          </a:custGeom>
          <a:solidFill>
            <a:srgbClr val="EC3447"/>
          </a:solidFill>
          <a:ln/>
        </p:spPr>
      </p:sp>
      <p:sp>
        <p:nvSpPr>
          <p:cNvPr id="6" name="Object5"/>
          <p:cNvSpPr/>
          <p:nvPr/>
        </p:nvSpPr>
        <p:spPr>
          <a:xfrm>
            <a:off x="360230" y="608067"/>
            <a:ext cx="1592247" cy="443959"/>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Netty线程介绍</a:t>
            </a:r>
            <a:endParaRPr lang="en-US" sz="1500" dirty="0"/>
          </a:p>
        </p:txBody>
      </p:sp>
      <p:sp>
        <p:nvSpPr>
          <p:cNvPr id="7" name="Object6"/>
          <p:cNvSpPr/>
          <p:nvPr/>
        </p:nvSpPr>
        <p:spPr>
          <a:xfrm>
            <a:off x="1096764" y="1479305"/>
            <a:ext cx="4414059" cy="841248"/>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Boss线程——处理连接操作</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Worker线程——处理IO操作</a:t>
            </a:r>
            <a:endParaRPr lang="en-US" sz="15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2833278" cy="430645"/>
          </a:xfrm>
          <a:custGeom>
            <a:avLst/>
            <a:gdLst/>
            <a:ahLst/>
            <a:cxnLst/>
            <a:rect l="l" t="t" r="r" b="b"/>
            <a:pathLst>
              <a:path w="2833278" h="430645">
                <a:moveTo>
                  <a:pt x="0" y="0"/>
                </a:moveTo>
                <a:lnTo>
                  <a:pt x="1983295" y="0"/>
                </a:lnTo>
                <a:quadBezTo>
                  <a:pt x="2833278" y="0"/>
                  <a:pt x="2833278" y="129193"/>
                </a:quadBezTo>
                <a:lnTo>
                  <a:pt x="2833278" y="430645"/>
                </a:lnTo>
                <a:lnTo>
                  <a:pt x="849983" y="430645"/>
                </a:lnTo>
                <a:quadBezTo>
                  <a:pt x="0" y="430645"/>
                  <a:pt x="0" y="301451"/>
                </a:quadBezTo>
                <a:lnTo>
                  <a:pt x="0" y="0"/>
                </a:lnTo>
                <a:close/>
              </a:path>
            </a:pathLst>
          </a:custGeom>
          <a:solidFill>
            <a:srgbClr val="EC3447"/>
          </a:solidFill>
          <a:ln/>
        </p:spPr>
      </p:sp>
      <p:sp>
        <p:nvSpPr>
          <p:cNvPr id="6" name="Object5"/>
          <p:cNvSpPr/>
          <p:nvPr/>
        </p:nvSpPr>
        <p:spPr>
          <a:xfrm>
            <a:off x="360230" y="608067"/>
            <a:ext cx="2833278" cy="430645"/>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Netty线程如何设置比较合理</a:t>
            </a:r>
            <a:endParaRPr lang="en-US" sz="1500" dirty="0"/>
          </a:p>
        </p:txBody>
      </p:sp>
      <p:sp>
        <p:nvSpPr>
          <p:cNvPr id="7" name="Object6"/>
          <p:cNvSpPr/>
          <p:nvPr/>
        </p:nvSpPr>
        <p:spPr>
          <a:xfrm>
            <a:off x="821504" y="1371600"/>
            <a:ext cx="7500993" cy="2103120"/>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Boss线程建议设置1或者2</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如果应用程序的I/O操作比较密集，可以适当增加Worker线程数，以提高吞吐量和响应速度</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如果应用程序的I/O操作比较少，。可以适当减少Worker线程数，以减少线程切换开销和内存消耗</a:t>
            </a:r>
            <a:endParaRPr lang="en-US" sz="15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003861" y="2077824"/>
            <a:ext cx="3510834" cy="676656"/>
          </a:xfrm>
          <a:prstGeom prst="rect">
            <a:avLst/>
          </a:prstGeom>
          <a:noFill/>
          <a:ln/>
        </p:spPr>
        <p:txBody>
          <a:bodyPr wrap="square" rtlCol="0" anchor="ctr"/>
          <a:lstStyle/>
          <a:p>
            <a:r>
              <a:rPr lang="en-US" sz="2700" b="1" dirty="0">
                <a:solidFill>
                  <a:srgbClr val="333333"/>
                </a:solidFill>
                <a:latin typeface="Microsoft Yahei" pitchFamily="34" charset="0"/>
                <a:ea typeface="Microsoft Yahei" pitchFamily="34" charset="-122"/>
                <a:cs typeface="Microsoft Yahei" pitchFamily="34" charset="-120"/>
              </a:rPr>
              <a:t>Disruptor介绍和使用</a:t>
            </a:r>
            <a:endParaRPr lang="en-US" sz="15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661188" y="1371600"/>
            <a:ext cx="7949591" cy="3090672"/>
          </a:xfrm>
          <a:prstGeom prst="rect">
            <a:avLst/>
          </a:prstGeom>
          <a:noFill/>
          <a:ln/>
        </p:spPr>
        <p:txBody>
          <a:bodyPr wrap="square" rtlCol="0" anchor="ctr"/>
          <a:lstStyle/>
          <a:p>
            <a:r>
              <a:rPr lang="en-US" sz="2400" b="1" dirty="0">
                <a:solidFill>
                  <a:srgbClr val="333333"/>
                </a:solidFill>
                <a:latin typeface="Microsoft Yahei" pitchFamily="34" charset="0"/>
                <a:ea typeface="Microsoft Yahei" pitchFamily="34" charset="-122"/>
                <a:cs typeface="Microsoft Yahei" pitchFamily="34" charset="-120"/>
              </a:rPr>
              <a:t>Disruptor VS ArrayBlockingQueue对比</a:t>
            </a:r>
            <a:endParaRPr lang="en-US" sz="1500" dirty="0"/>
          </a:p>
          <a:p>
            <a:r>
              <a:rPr lang="en-US" sz="2400" b="1" dirty="0">
                <a:solidFill>
                  <a:srgbClr val="333333"/>
                </a:solidFill>
                <a:latin typeface="Microsoft Yahei" pitchFamily="34" charset="0"/>
                <a:ea typeface="Microsoft Yahei" pitchFamily="34" charset="-122"/>
                <a:cs typeface="Microsoft Yahei" pitchFamily="34" charset="-120"/>
              </a:rPr>
              <a:t>Disruptor 介绍</a:t>
            </a:r>
            <a:endParaRPr lang="en-US" sz="1500" dirty="0"/>
          </a:p>
          <a:p>
            <a:r>
              <a:rPr lang="en-US" sz="2400" b="1" dirty="0">
                <a:solidFill>
                  <a:srgbClr val="333333"/>
                </a:solidFill>
                <a:latin typeface="Microsoft Yahei" pitchFamily="34" charset="0"/>
                <a:ea typeface="Microsoft Yahei" pitchFamily="34" charset="-122"/>
                <a:cs typeface="Microsoft Yahei" pitchFamily="34" charset="-120"/>
              </a:rPr>
              <a:t>编程步骤</a:t>
            </a:r>
            <a:endParaRPr lang="en-US" sz="1500" dirty="0"/>
          </a:p>
          <a:p>
            <a:r>
              <a:rPr lang="en-US" sz="2400" b="1" dirty="0">
                <a:solidFill>
                  <a:srgbClr val="333333"/>
                </a:solidFill>
                <a:latin typeface="Microsoft Yahei" pitchFamily="34" charset="0"/>
                <a:ea typeface="Microsoft Yahei" pitchFamily="34" charset="-122"/>
                <a:cs typeface="Microsoft Yahei" pitchFamily="34" charset="-120"/>
              </a:rPr>
              <a:t>Disruptor 原理</a:t>
            </a:r>
            <a:endParaRPr lang="en-US" sz="1500" dirty="0"/>
          </a:p>
          <a:p>
            <a:r>
              <a:rPr lang="en-US" sz="2400" b="1" dirty="0">
                <a:solidFill>
                  <a:srgbClr val="333333"/>
                </a:solidFill>
                <a:latin typeface="Microsoft Yahei" pitchFamily="34" charset="0"/>
                <a:ea typeface="Microsoft Yahei" pitchFamily="34" charset="-122"/>
                <a:cs typeface="Microsoft Yahei" pitchFamily="34" charset="-120"/>
              </a:rPr>
              <a:t>重要组件</a:t>
            </a:r>
            <a:endParaRPr lang="en-US" sz="1500" dirty="0"/>
          </a:p>
          <a:p>
            <a:r>
              <a:rPr lang="en-US" sz="2400" b="1" dirty="0">
                <a:solidFill>
                  <a:srgbClr val="333333"/>
                </a:solidFill>
                <a:latin typeface="Microsoft Yahei" pitchFamily="34" charset="0"/>
                <a:ea typeface="Microsoft Yahei" pitchFamily="34" charset="-122"/>
                <a:cs typeface="Microsoft Yahei" pitchFamily="34" charset="-120"/>
              </a:rPr>
              <a:t>并发编程框架高级特性讲解</a:t>
            </a:r>
            <a:endParaRPr lang="en-US" sz="1500" dirty="0"/>
          </a:p>
          <a:p>
            <a:endParaRPr lang="en-US" sz="15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61188" y="1143000"/>
            <a:ext cx="7821624" cy="457200"/>
          </a:xfrm>
          <a:prstGeom prst="rect">
            <a:avLst/>
          </a:prstGeom>
          <a:noFill/>
          <a:ln/>
        </p:spPr>
        <p:txBody>
          <a:bodyPr wrap="square" rtlCol="0" anchor="ctr"/>
          <a:lstStyle/>
          <a:p>
            <a:endParaRPr lang="en-US" sz="1500" dirty="0"/>
          </a:p>
        </p:txBody>
      </p:sp>
      <p:sp>
        <p:nvSpPr>
          <p:cNvPr id="5" name="Object4"/>
          <p:cNvSpPr/>
          <p:nvPr/>
        </p:nvSpPr>
        <p:spPr>
          <a:xfrm>
            <a:off x="360230" y="608067"/>
            <a:ext cx="3114468" cy="445844"/>
          </a:xfrm>
          <a:custGeom>
            <a:avLst/>
            <a:gdLst/>
            <a:ahLst/>
            <a:cxnLst/>
            <a:rect l="l" t="t" r="r" b="b"/>
            <a:pathLst>
              <a:path w="3114468" h="445844">
                <a:moveTo>
                  <a:pt x="0" y="0"/>
                </a:moveTo>
                <a:lnTo>
                  <a:pt x="2180128" y="0"/>
                </a:lnTo>
                <a:quadBezTo>
                  <a:pt x="3114468" y="0"/>
                  <a:pt x="3114468" y="133753"/>
                </a:quadBezTo>
                <a:lnTo>
                  <a:pt x="3114468" y="445844"/>
                </a:lnTo>
                <a:lnTo>
                  <a:pt x="934341" y="445844"/>
                </a:lnTo>
                <a:quadBezTo>
                  <a:pt x="0" y="445844"/>
                  <a:pt x="0" y="312091"/>
                </a:quadBezTo>
                <a:lnTo>
                  <a:pt x="0" y="0"/>
                </a:lnTo>
                <a:close/>
              </a:path>
            </a:pathLst>
          </a:custGeom>
          <a:solidFill>
            <a:srgbClr val="EC3447"/>
          </a:solidFill>
          <a:ln/>
        </p:spPr>
      </p:sp>
      <p:sp>
        <p:nvSpPr>
          <p:cNvPr id="6" name="Object5"/>
          <p:cNvSpPr/>
          <p:nvPr/>
        </p:nvSpPr>
        <p:spPr>
          <a:xfrm>
            <a:off x="360230" y="608067"/>
            <a:ext cx="3114468" cy="445844"/>
          </a:xfrm>
          <a:prstGeom prst="rect">
            <a:avLst/>
          </a:prstGeom>
          <a:noFill/>
          <a:ln/>
        </p:spPr>
        <p:txBody>
          <a:bodyPr wrap="square" rtlCol="0" anchor="t"/>
          <a:lstStyle/>
          <a:p>
            <a:r>
              <a:rPr lang="en-US" sz="1700" b="1" dirty="0">
                <a:solidFill>
                  <a:srgbClr val="F8F8F8"/>
                </a:solidFill>
                <a:latin typeface="微软雅黑" pitchFamily="34" charset="0"/>
                <a:ea typeface="微软雅黑" pitchFamily="34" charset="-122"/>
                <a:cs typeface="微软雅黑" pitchFamily="34" charset="-120"/>
              </a:rPr>
              <a:t>Disruptor VS BlockingQueue</a:t>
            </a:r>
            <a:endParaRPr lang="en-US" sz="1500" dirty="0"/>
          </a:p>
        </p:txBody>
      </p:sp>
      <p:sp>
        <p:nvSpPr>
          <p:cNvPr id="7" name="Object6"/>
          <p:cNvSpPr/>
          <p:nvPr/>
        </p:nvSpPr>
        <p:spPr>
          <a:xfrm>
            <a:off x="185060" y="1299555"/>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win10 64位&amp; i7 -110510U  &amp; 16G &amp; jdk1.8</a:t>
            </a:r>
            <a:endParaRPr lang="en-US" sz="1500" dirty="0"/>
          </a:p>
        </p:txBody>
      </p:sp>
      <p:pic>
        <p:nvPicPr>
          <p:cNvPr id="8" name="Object 7" descr="https://fynotefile.oss-cn-zhangjiakou.aliyuncs.com/fynote/fyfile/15647/297181/7e2f037f83924874850377d9942b1476.png">    </p:cNvPr>
          <p:cNvPicPr>
            <a:picLocks noChangeAspect="1"/>
          </p:cNvPicPr>
          <p:nvPr/>
        </p:nvPicPr>
        <p:blipFill>
          <a:blip r:embed="rId4"/>
          <a:stretch>
            <a:fillRect/>
          </a:stretch>
        </p:blipFill>
        <p:spPr>
          <a:xfrm>
            <a:off x="0" y="1799610"/>
            <a:ext cx="9144000" cy="19246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114</Slides>
  <Notes>114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114</vt:i4>
      </vt:variant>
    </vt:vector>
  </HeadingPairs>
  <TitlesOfParts>
    <vt:vector size="1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2023-08-21T04:35:21Z</dcterms:created>
  <dcterms:modified xsi:type="dcterms:W3CDTF">2023-08-21T04:35:21Z</dcterms:modified>
</cp:coreProperties>
</file>